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embeddedFontLst>
    <p:embeddedFont>
      <p:font typeface="Calibri" panose="020F0502020204030204" pitchFamily="34" charset="0"/>
      <p:regular r:id="rId55"/>
      <p:bold r:id="rId56"/>
      <p:italic r:id="rId57"/>
      <p:boldItalic r:id="rId58"/>
    </p:embeddedFont>
    <p:embeddedFont>
      <p:font typeface="Gill Sans" panose="020B0604020202020204" charset="0"/>
      <p:regular r:id="rId59"/>
      <p:bold r:id="rId60"/>
    </p:embeddedFont>
    <p:embeddedFont>
      <p:font typeface="Trebuchet MS" panose="020B0603020202020204" pitchFamily="34"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AiOS5n6yjz3f7JMZCRqAOVlr9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C88060-25CE-41C8-9C6C-F05491E5400A}">
  <a:tblStyle styleId="{E6C88060-25CE-41C8-9C6C-F05491E5400A}"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5" name="Google Shape;4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8" name="Google Shape;18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3" name="Google Shape;20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 name="Google Shape;23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 name="Google Shape;24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1" name="Google Shape;25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 name="Google Shape;5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0" name="Google Shape;26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9" name="Google Shape;26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4" name="Google Shape;28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2" name="Google Shape;29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0" name="Google Shape;30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9" name="Google Shape;30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7" name="Google Shape;32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7" name="Google Shape;33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 name="Google Shape;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3" name="Google Shape;35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6" name="Google Shape;36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9" name="Google Shape;37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5" name="Google Shape;40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8" name="Google Shape;41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1" name="Google Shape;43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9" name="Google Shape;43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6" name="Google Shape;44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1" name="Google Shape;48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 name="Google Shape;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6" name="Google Shape;50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6" name="Google Shape;52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0" name="Google Shape;54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4" name="Google Shape;55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8" name="Google Shape;56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9" name="Google Shape;58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8" name="Google Shape;59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6" name="Google Shape;60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7" name="Google Shape;61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 name="Google Shape;7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5" name="Google Shape;62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4" name="Google Shape;63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2" name="Google Shape;642;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 name="Google Shape;8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 name="Google Shape;10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 name="Google Shape;11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54"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54"/>
          <p:cNvGrpSpPr/>
          <p:nvPr/>
        </p:nvGrpSpPr>
        <p:grpSpPr>
          <a:xfrm>
            <a:off x="6146800" y="0"/>
            <a:ext cx="2997200" cy="876300"/>
            <a:chOff x="6096000" y="3924300"/>
            <a:chExt cx="2997200" cy="876300"/>
          </a:xfrm>
        </p:grpSpPr>
        <p:sp>
          <p:nvSpPr>
            <p:cNvPr id="27" name="Google Shape;27;p5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54"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5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54"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5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54"/>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55"/>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5"/>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9" name="Google Shape;39;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53"/>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53"/>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53"/>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53"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pic>
        <p:nvPicPr>
          <p:cNvPr id="18" name="Google Shape;18;p53"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grpSp>
        <p:nvGrpSpPr>
          <p:cNvPr id="19" name="Google Shape;19;p53"/>
          <p:cNvGrpSpPr/>
          <p:nvPr/>
        </p:nvGrpSpPr>
        <p:grpSpPr>
          <a:xfrm>
            <a:off x="6146800" y="0"/>
            <a:ext cx="2997200" cy="876300"/>
            <a:chOff x="6096000" y="3924300"/>
            <a:chExt cx="2997200" cy="876300"/>
          </a:xfrm>
        </p:grpSpPr>
        <p:sp>
          <p:nvSpPr>
            <p:cNvPr id="20" name="Google Shape;20;p53"/>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53"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53"/>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53" descr="logo.jpg"/>
          <p:cNvPicPr preferRelativeResize="0"/>
          <p:nvPr/>
        </p:nvPicPr>
        <p:blipFill rotWithShape="1">
          <a:blip r:embed="rId5">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avatpoint.com/or-gate-in-digital-electronic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javatpoint.com/not-gate-in-digital-electronics" TargetMode="External"/><Relationship Id="rId4" Type="http://schemas.openxmlformats.org/officeDocument/2006/relationships/hyperlink" Target="https://www.javatpoint.com/and-gate-in-digital-electronic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javatpoint.com/nand-gate-in-digital-electronic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slide" Target="slide5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41.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powershow.com/view/1f9351OGY1M/Logic_Gates_powerpoint_ppt_presentation"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de-iitr.vlabs.ac.in/exp/truth-table-gat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0.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5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p:nvPr/>
        </p:nvSpPr>
        <p:spPr>
          <a:xfrm>
            <a:off x="838200" y="1752600"/>
            <a:ext cx="7239000" cy="1981200"/>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r>
              <a:rPr lang="en-US" sz="3200" b="1" i="0" u="none" strike="noStrike" cap="none">
                <a:solidFill>
                  <a:srgbClr val="3A30FA"/>
                </a:solidFill>
                <a:latin typeface="Calibri"/>
                <a:ea typeface="Calibri"/>
                <a:cs typeface="Calibri"/>
                <a:sym typeface="Calibri"/>
              </a:rPr>
              <a:t>DIGITAL LOGIC GATES</a:t>
            </a:r>
            <a:endParaRPr/>
          </a:p>
        </p:txBody>
      </p:sp>
      <p:sp>
        <p:nvSpPr>
          <p:cNvPr id="48" name="Google Shape;4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9" name="Google Shape;4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p:nvPr/>
        </p:nvSpPr>
        <p:spPr>
          <a:xfrm>
            <a:off x="543877" y="100818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10"/>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10"/>
          <p:cNvSpPr/>
          <p:nvPr/>
        </p:nvSpPr>
        <p:spPr>
          <a:xfrm>
            <a:off x="3459861" y="986409"/>
            <a:ext cx="539495"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10"/>
          <p:cNvSpPr/>
          <p:nvPr/>
        </p:nvSpPr>
        <p:spPr>
          <a:xfrm>
            <a:off x="5167503" y="986409"/>
            <a:ext cx="545211" cy="7589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10"/>
          <p:cNvSpPr txBox="1">
            <a:spLocks noGrp="1"/>
          </p:cNvSpPr>
          <p:nvPr>
            <p:ph type="title"/>
          </p:nvPr>
        </p:nvSpPr>
        <p:spPr>
          <a:xfrm>
            <a:off x="257651" y="199223"/>
            <a:ext cx="4314349"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solidFill>
                  <a:srgbClr val="4A2103"/>
                </a:solidFill>
              </a:rPr>
              <a:t>Summary of OR Operation</a:t>
            </a:r>
            <a:endParaRPr/>
          </a:p>
        </p:txBody>
      </p:sp>
      <p:sp>
        <p:nvSpPr>
          <p:cNvPr id="150" name="Google Shape;150;p10"/>
          <p:cNvSpPr txBox="1"/>
          <p:nvPr/>
        </p:nvSpPr>
        <p:spPr>
          <a:xfrm>
            <a:off x="685800" y="1080045"/>
            <a:ext cx="6943725" cy="2678554"/>
          </a:xfrm>
          <a:prstGeom prst="rect">
            <a:avLst/>
          </a:prstGeom>
          <a:noFill/>
          <a:ln>
            <a:noFill/>
          </a:ln>
        </p:spPr>
        <p:txBody>
          <a:bodyPr spcFirstLastPara="1" wrap="square" lIns="0" tIns="9525" rIns="0" bIns="0" anchor="t" anchorCtr="0">
            <a:spAutoFit/>
          </a:bodyPr>
          <a:lstStyle/>
          <a:p>
            <a:pPr marL="222884" marR="0" lvl="0" indent="-213835" algn="l" rtl="0">
              <a:spcBef>
                <a:spcPts val="0"/>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Produce a result of 1 whenever any input is 1.	Otherwise 0.</a:t>
            </a:r>
            <a:endParaRPr sz="1350">
              <a:solidFill>
                <a:schemeClr val="dk1"/>
              </a:solidFill>
              <a:latin typeface="Arial"/>
              <a:ea typeface="Arial"/>
              <a:cs typeface="Arial"/>
              <a:sym typeface="Arial"/>
            </a:endParaRPr>
          </a:p>
          <a:p>
            <a:pPr marL="222884" marR="0" lvl="0" indent="-213835" algn="l" rtl="0">
              <a:spcBef>
                <a:spcPts val="71"/>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An OR gate is a logic circuit that performs an OR operation on the circuit's input</a:t>
            </a:r>
            <a:endParaRPr sz="1350">
              <a:solidFill>
                <a:schemeClr val="dk1"/>
              </a:solidFill>
              <a:latin typeface="Arial"/>
              <a:ea typeface="Arial"/>
              <a:cs typeface="Arial"/>
              <a:sym typeface="Arial"/>
            </a:endParaRPr>
          </a:p>
          <a:p>
            <a:pPr marL="222884" marR="0" lvl="0" indent="-213835" algn="l" rtl="0">
              <a:spcBef>
                <a:spcPts val="83"/>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The expression x=A+B is read as “</a:t>
            </a:r>
            <a:r>
              <a:rPr lang="en-US" sz="1350" b="1">
                <a:solidFill>
                  <a:schemeClr val="dk1"/>
                </a:solidFill>
                <a:latin typeface="Arial"/>
                <a:ea typeface="Arial"/>
                <a:cs typeface="Arial"/>
                <a:sym typeface="Arial"/>
              </a:rPr>
              <a:t>x equals A OR B</a:t>
            </a:r>
            <a:r>
              <a:rPr lang="en-US" sz="1350">
                <a:solidFill>
                  <a:schemeClr val="dk1"/>
                </a:solidFill>
                <a:latin typeface="Arial"/>
                <a:ea typeface="Arial"/>
                <a:cs typeface="Arial"/>
                <a:sym typeface="Arial"/>
              </a:rPr>
              <a:t>”</a:t>
            </a:r>
            <a:endParaRPr sz="1350">
              <a:solidFill>
                <a:schemeClr val="dk1"/>
              </a:solidFill>
              <a:latin typeface="Arial"/>
              <a:ea typeface="Arial"/>
              <a:cs typeface="Arial"/>
              <a:sym typeface="Arial"/>
            </a:endParaRPr>
          </a:p>
          <a:p>
            <a:pPr marL="0" marR="0" lvl="0" indent="0" algn="l" rtl="0">
              <a:spcBef>
                <a:spcPts val="34"/>
              </a:spcBef>
              <a:spcAft>
                <a:spcPts val="0"/>
              </a:spcAft>
              <a:buClr>
                <a:schemeClr val="dk1"/>
              </a:buClr>
              <a:buSzPts val="1988"/>
              <a:buFont typeface="Arial"/>
              <a:buNone/>
            </a:pPr>
            <a:endParaRPr sz="1987">
              <a:solidFill>
                <a:schemeClr val="dk1"/>
              </a:solidFill>
              <a:latin typeface="Times New Roman"/>
              <a:ea typeface="Times New Roman"/>
              <a:cs typeface="Times New Roman"/>
              <a:sym typeface="Times New Roman"/>
            </a:endParaRPr>
          </a:p>
          <a:p>
            <a:pPr marL="282893" marR="0" lvl="0" indent="-258128" algn="l" rtl="0">
              <a:spcBef>
                <a:spcPts val="0"/>
              </a:spcBef>
              <a:spcAft>
                <a:spcPts val="0"/>
              </a:spcAft>
              <a:buClr>
                <a:schemeClr val="dk1"/>
              </a:buClr>
              <a:buSzPts val="1500"/>
              <a:buFont typeface="Noto Sans Symbols"/>
              <a:buChar char="⮚"/>
            </a:pPr>
            <a:r>
              <a:rPr lang="en-US" sz="1500" b="1">
                <a:solidFill>
                  <a:schemeClr val="dk1"/>
                </a:solidFill>
                <a:latin typeface="Arial"/>
                <a:ea typeface="Arial"/>
                <a:cs typeface="Arial"/>
                <a:sym typeface="Arial"/>
              </a:rPr>
              <a:t>Review Questions:</a:t>
            </a:r>
            <a:endParaRPr sz="1500">
              <a:solidFill>
                <a:schemeClr val="dk1"/>
              </a:solidFill>
              <a:latin typeface="Arial"/>
              <a:ea typeface="Arial"/>
              <a:cs typeface="Arial"/>
              <a:sym typeface="Arial"/>
            </a:endParaRPr>
          </a:p>
          <a:p>
            <a:pPr marL="0" marR="0" lvl="0" indent="0" algn="l" rtl="0">
              <a:spcBef>
                <a:spcPts val="23"/>
              </a:spcBef>
              <a:spcAft>
                <a:spcPts val="0"/>
              </a:spcAft>
              <a:buNone/>
            </a:pPr>
            <a:endParaRPr sz="1912">
              <a:solidFill>
                <a:schemeClr val="dk1"/>
              </a:solidFill>
              <a:latin typeface="Times New Roman"/>
              <a:ea typeface="Times New Roman"/>
              <a:cs typeface="Times New Roman"/>
              <a:sym typeface="Times New Roman"/>
            </a:endParaRPr>
          </a:p>
          <a:p>
            <a:pPr marL="0" marR="0" lvl="0" indent="0" algn="l" rtl="0">
              <a:spcBef>
                <a:spcPts val="23"/>
              </a:spcBef>
              <a:spcAft>
                <a:spcPts val="0"/>
              </a:spcAft>
              <a:buNone/>
            </a:pPr>
            <a:endParaRPr sz="1912">
              <a:solidFill>
                <a:schemeClr val="dk1"/>
              </a:solidFill>
              <a:latin typeface="Times New Roman"/>
              <a:ea typeface="Times New Roman"/>
              <a:cs typeface="Times New Roman"/>
              <a:sym typeface="Times New Roman"/>
            </a:endParaRPr>
          </a:p>
          <a:p>
            <a:pPr marL="222884" marR="0" lvl="0" indent="-213835" algn="l" rtl="0">
              <a:spcBef>
                <a:spcPts val="4"/>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What is the only set of input conditions that will produce	a LOW output for any OR gate?</a:t>
            </a:r>
            <a:endParaRPr sz="1350">
              <a:solidFill>
                <a:schemeClr val="dk1"/>
              </a:solidFill>
              <a:latin typeface="Arial"/>
              <a:ea typeface="Arial"/>
              <a:cs typeface="Arial"/>
              <a:sym typeface="Arial"/>
            </a:endParaRPr>
          </a:p>
          <a:p>
            <a:pPr marL="9049" marR="0" lvl="0" indent="0" algn="l" rtl="0">
              <a:spcBef>
                <a:spcPts val="4"/>
              </a:spcBef>
              <a:spcAft>
                <a:spcPts val="0"/>
              </a:spcAft>
              <a:buNone/>
            </a:pPr>
            <a:endParaRPr sz="1350">
              <a:solidFill>
                <a:schemeClr val="dk1"/>
              </a:solidFill>
              <a:latin typeface="Arial"/>
              <a:ea typeface="Arial"/>
              <a:cs typeface="Arial"/>
              <a:sym typeface="Arial"/>
            </a:endParaRPr>
          </a:p>
          <a:p>
            <a:pPr marL="457200" marR="0" lvl="1" indent="0" algn="l" rtl="0">
              <a:spcBef>
                <a:spcPts val="30"/>
              </a:spcBef>
              <a:spcAft>
                <a:spcPts val="0"/>
              </a:spcAft>
              <a:buNone/>
            </a:pPr>
            <a:endParaRPr sz="1762" b="0" i="0" u="none" strike="noStrike" cap="none">
              <a:solidFill>
                <a:schemeClr val="dk1"/>
              </a:solidFill>
              <a:latin typeface="Times New Roman"/>
              <a:ea typeface="Times New Roman"/>
              <a:cs typeface="Times New Roman"/>
              <a:sym typeface="Times New Roman"/>
            </a:endParaRPr>
          </a:p>
          <a:p>
            <a:pPr marL="222884" marR="0" lvl="0" indent="-213835" algn="l" rtl="0">
              <a:spcBef>
                <a:spcPts val="0"/>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Write the Boolean expression for a six-input OR gate</a:t>
            </a:r>
            <a:endParaRPr sz="1350">
              <a:solidFill>
                <a:schemeClr val="dk1"/>
              </a:solidFill>
              <a:latin typeface="Arial"/>
              <a:ea typeface="Arial"/>
              <a:cs typeface="Arial"/>
              <a:sym typeface="Arial"/>
            </a:endParaRPr>
          </a:p>
        </p:txBody>
      </p:sp>
      <p:sp>
        <p:nvSpPr>
          <p:cNvPr id="151" name="Google Shape;151;p10"/>
          <p:cNvSpPr txBox="1"/>
          <p:nvPr/>
        </p:nvSpPr>
        <p:spPr>
          <a:xfrm>
            <a:off x="5251589" y="3952259"/>
            <a:ext cx="3138488"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Arial"/>
                <a:ea typeface="Arial"/>
                <a:cs typeface="Arial"/>
                <a:sym typeface="Arial"/>
              </a:rPr>
              <a:t>the 1 level, what will the resultant output</a:t>
            </a:r>
            <a:endParaRPr sz="1350">
              <a:solidFill>
                <a:schemeClr val="dk1"/>
              </a:solidFill>
              <a:latin typeface="Arial"/>
              <a:ea typeface="Arial"/>
              <a:cs typeface="Arial"/>
              <a:sym typeface="Arial"/>
            </a:endParaRPr>
          </a:p>
        </p:txBody>
      </p:sp>
      <p:sp>
        <p:nvSpPr>
          <p:cNvPr id="152" name="Google Shape;152;p10"/>
          <p:cNvSpPr txBox="1"/>
          <p:nvPr/>
        </p:nvSpPr>
        <p:spPr>
          <a:xfrm>
            <a:off x="685800" y="3934930"/>
            <a:ext cx="4595336" cy="425116"/>
          </a:xfrm>
          <a:prstGeom prst="rect">
            <a:avLst/>
          </a:prstGeom>
          <a:noFill/>
          <a:ln>
            <a:noFill/>
          </a:ln>
        </p:spPr>
        <p:txBody>
          <a:bodyPr spcFirstLastPara="1" wrap="square" lIns="0" tIns="9525" rIns="0" bIns="0" anchor="t" anchorCtr="0">
            <a:spAutoFit/>
          </a:bodyPr>
          <a:lstStyle/>
          <a:p>
            <a:pPr marL="222884" marR="3810" lvl="0" indent="-213835" algn="l" rtl="0">
              <a:spcBef>
                <a:spcPts val="0"/>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If the A input in previous example is permanently kept at  waveform be?</a:t>
            </a:r>
            <a:endParaRPr sz="1350">
              <a:solidFill>
                <a:schemeClr val="dk1"/>
              </a:solidFill>
              <a:latin typeface="Arial"/>
              <a:ea typeface="Arial"/>
              <a:cs typeface="Arial"/>
              <a:sym typeface="Arial"/>
            </a:endParaRPr>
          </a:p>
        </p:txBody>
      </p:sp>
      <p:sp>
        <p:nvSpPr>
          <p:cNvPr id="153" name="Google Shape;15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54" name="Google Shape;15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1"/>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11"/>
          <p:cNvSpPr/>
          <p:nvPr/>
        </p:nvSpPr>
        <p:spPr>
          <a:xfrm>
            <a:off x="2245995" y="988695"/>
            <a:ext cx="545211"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11"/>
          <p:cNvSpPr/>
          <p:nvPr/>
        </p:nvSpPr>
        <p:spPr>
          <a:xfrm>
            <a:off x="3827907" y="988695"/>
            <a:ext cx="545211"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11"/>
          <p:cNvSpPr txBox="1">
            <a:spLocks noGrp="1"/>
          </p:cNvSpPr>
          <p:nvPr>
            <p:ph type="title"/>
          </p:nvPr>
        </p:nvSpPr>
        <p:spPr>
          <a:xfrm>
            <a:off x="423528" y="181622"/>
            <a:ext cx="3020853"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solidFill>
                  <a:srgbClr val="4A2103"/>
                </a:solidFill>
              </a:rPr>
              <a:t>Not Gate (Inverter)</a:t>
            </a:r>
            <a:endParaRPr/>
          </a:p>
        </p:txBody>
      </p:sp>
      <p:sp>
        <p:nvSpPr>
          <p:cNvPr id="163" name="Google Shape;163;p11"/>
          <p:cNvSpPr txBox="1"/>
          <p:nvPr/>
        </p:nvSpPr>
        <p:spPr>
          <a:xfrm>
            <a:off x="661847" y="1037836"/>
            <a:ext cx="7839075" cy="841256"/>
          </a:xfrm>
          <a:prstGeom prst="rect">
            <a:avLst/>
          </a:prstGeom>
          <a:noFill/>
          <a:ln>
            <a:noFill/>
          </a:ln>
        </p:spPr>
        <p:txBody>
          <a:bodyPr spcFirstLastPara="1" wrap="square" lIns="0" tIns="114300" rIns="0" bIns="0" anchor="t" anchorCtr="0">
            <a:spAutoFit/>
          </a:bodyPr>
          <a:lstStyle/>
          <a:p>
            <a:pPr marL="224314" marR="0" lvl="0" indent="-215265" algn="l" rtl="0">
              <a:spcBef>
                <a:spcPts val="0"/>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The inverter (NOT circuit) performs the operation called inversion or complementation.</a:t>
            </a:r>
            <a:endParaRPr sz="1350">
              <a:solidFill>
                <a:schemeClr val="dk1"/>
              </a:solidFill>
              <a:latin typeface="Arial"/>
              <a:ea typeface="Arial"/>
              <a:cs typeface="Arial"/>
              <a:sym typeface="Arial"/>
            </a:endParaRPr>
          </a:p>
          <a:p>
            <a:pPr marL="224314" marR="3810" lvl="0" indent="-215265" algn="l" rtl="0">
              <a:spcBef>
                <a:spcPts val="829"/>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The NOT operation changes one logic level to the opposite logical level. When the input is Low, the  output	is high. When the input is high, the output is low.</a:t>
            </a:r>
            <a:endParaRPr sz="1350">
              <a:solidFill>
                <a:schemeClr val="dk1"/>
              </a:solidFill>
              <a:latin typeface="Arial"/>
              <a:ea typeface="Arial"/>
              <a:cs typeface="Arial"/>
              <a:sym typeface="Arial"/>
            </a:endParaRPr>
          </a:p>
        </p:txBody>
      </p:sp>
      <p:sp>
        <p:nvSpPr>
          <p:cNvPr id="164" name="Google Shape;164;p11"/>
          <p:cNvSpPr/>
          <p:nvPr/>
        </p:nvSpPr>
        <p:spPr>
          <a:xfrm>
            <a:off x="835009" y="2268256"/>
            <a:ext cx="3912394" cy="173488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11"/>
          <p:cNvSpPr/>
          <p:nvPr/>
        </p:nvSpPr>
        <p:spPr>
          <a:xfrm>
            <a:off x="6057900" y="3502561"/>
            <a:ext cx="2051685" cy="1755458"/>
          </a:xfrm>
          <a:custGeom>
            <a:avLst/>
            <a:gdLst/>
            <a:ahLst/>
            <a:cxnLst/>
            <a:rect l="l" t="t" r="r" b="b"/>
            <a:pathLst>
              <a:path w="2735579" h="2340610" extrusionOk="0">
                <a:moveTo>
                  <a:pt x="0" y="2340610"/>
                </a:moveTo>
                <a:lnTo>
                  <a:pt x="2735199" y="2340610"/>
                </a:lnTo>
                <a:lnTo>
                  <a:pt x="2735199" y="0"/>
                </a:lnTo>
                <a:lnTo>
                  <a:pt x="0" y="0"/>
                </a:lnTo>
                <a:lnTo>
                  <a:pt x="0" y="234061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11"/>
          <p:cNvSpPr txBox="1"/>
          <p:nvPr/>
        </p:nvSpPr>
        <p:spPr>
          <a:xfrm>
            <a:off x="5816082" y="2313680"/>
            <a:ext cx="2051685" cy="355931"/>
          </a:xfrm>
          <a:prstGeom prst="rect">
            <a:avLst/>
          </a:prstGeom>
          <a:noFill/>
          <a:ln w="25400" cap="flat" cmpd="sng">
            <a:solidFill>
              <a:srgbClr val="000000"/>
            </a:solidFill>
            <a:prstDash val="solid"/>
            <a:round/>
            <a:headEnd type="none" w="sm" len="sm"/>
            <a:tailEnd type="none" w="sm" len="sm"/>
          </a:ln>
        </p:spPr>
        <p:txBody>
          <a:bodyPr spcFirstLastPara="1" wrap="square" lIns="0" tIns="3800" rIns="0" bIns="0" anchor="t" anchorCtr="0">
            <a:spAutoFit/>
          </a:bodyPr>
          <a:lstStyle/>
          <a:p>
            <a:pPr marL="0" marR="0" lvl="0" indent="0" algn="l" rtl="0">
              <a:spcBef>
                <a:spcPts val="0"/>
              </a:spcBef>
              <a:spcAft>
                <a:spcPts val="0"/>
              </a:spcAft>
              <a:buNone/>
            </a:pPr>
            <a:endParaRPr sz="1238">
              <a:solidFill>
                <a:schemeClr val="dk1"/>
              </a:solidFill>
              <a:latin typeface="Times New Roman"/>
              <a:ea typeface="Times New Roman"/>
              <a:cs typeface="Times New Roman"/>
              <a:sym typeface="Times New Roman"/>
            </a:endParaRPr>
          </a:p>
          <a:p>
            <a:pPr marL="569119" marR="0" lvl="0" indent="0" algn="l" rtl="0">
              <a:spcBef>
                <a:spcPts val="0"/>
              </a:spcBef>
              <a:spcAft>
                <a:spcPts val="0"/>
              </a:spcAft>
              <a:buNone/>
            </a:pPr>
            <a:r>
              <a:rPr lang="en-US" sz="1050" b="1">
                <a:solidFill>
                  <a:schemeClr val="dk1"/>
                </a:solidFill>
                <a:latin typeface="Gill Sans"/>
                <a:ea typeface="Gill Sans"/>
                <a:cs typeface="Gill Sans"/>
                <a:sym typeface="Gill Sans"/>
              </a:rPr>
              <a:t>Timing Diagram</a:t>
            </a:r>
            <a:endParaRPr sz="1050">
              <a:solidFill>
                <a:schemeClr val="dk1"/>
              </a:solidFill>
              <a:latin typeface="Gill Sans"/>
              <a:ea typeface="Gill Sans"/>
              <a:cs typeface="Gill Sans"/>
              <a:sym typeface="Gill Sans"/>
            </a:endParaRPr>
          </a:p>
        </p:txBody>
      </p:sp>
      <p:sp>
        <p:nvSpPr>
          <p:cNvPr id="167" name="Google Shape;167;p11"/>
          <p:cNvSpPr/>
          <p:nvPr/>
        </p:nvSpPr>
        <p:spPr>
          <a:xfrm>
            <a:off x="5744432" y="3351500"/>
            <a:ext cx="2678620" cy="117684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8" name="Google Shape;168;p11" descr="See the source image"/>
          <p:cNvPicPr preferRelativeResize="0"/>
          <p:nvPr/>
        </p:nvPicPr>
        <p:blipFill rotWithShape="1">
          <a:blip r:embed="rId6">
            <a:alphaModFix/>
          </a:blip>
          <a:srcRect/>
          <a:stretch/>
        </p:blipFill>
        <p:spPr>
          <a:xfrm>
            <a:off x="1245774" y="4191000"/>
            <a:ext cx="3333750" cy="2333625"/>
          </a:xfrm>
          <a:prstGeom prst="rect">
            <a:avLst/>
          </a:prstGeom>
          <a:noFill/>
          <a:ln>
            <a:noFill/>
          </a:ln>
        </p:spPr>
      </p:pic>
      <p:sp>
        <p:nvSpPr>
          <p:cNvPr id="169" name="Google Shape;16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70" name="Google Shape;17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2"/>
          <p:cNvSpPr/>
          <p:nvPr/>
        </p:nvSpPr>
        <p:spPr>
          <a:xfrm>
            <a:off x="1817370" y="960120"/>
            <a:ext cx="536067"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2"/>
          <p:cNvSpPr/>
          <p:nvPr/>
        </p:nvSpPr>
        <p:spPr>
          <a:xfrm>
            <a:off x="2665475" y="960120"/>
            <a:ext cx="545211" cy="7589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12"/>
          <p:cNvSpPr txBox="1">
            <a:spLocks noGrp="1"/>
          </p:cNvSpPr>
          <p:nvPr>
            <p:ph type="title"/>
          </p:nvPr>
        </p:nvSpPr>
        <p:spPr>
          <a:xfrm>
            <a:off x="301751" y="190076"/>
            <a:ext cx="1859280"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t>NAND Gate</a:t>
            </a:r>
            <a:endParaRPr/>
          </a:p>
        </p:txBody>
      </p:sp>
      <p:sp>
        <p:nvSpPr>
          <p:cNvPr id="179" name="Google Shape;179;p12"/>
          <p:cNvSpPr txBox="1"/>
          <p:nvPr/>
        </p:nvSpPr>
        <p:spPr>
          <a:xfrm>
            <a:off x="533562" y="960120"/>
            <a:ext cx="7554278" cy="1512594"/>
          </a:xfrm>
          <a:prstGeom prst="rect">
            <a:avLst/>
          </a:prstGeom>
          <a:noFill/>
          <a:ln>
            <a:noFill/>
          </a:ln>
        </p:spPr>
        <p:txBody>
          <a:bodyPr spcFirstLastPara="1" wrap="square" lIns="0" tIns="9525" rIns="0" bIns="0" anchor="t" anchorCtr="0">
            <a:spAutoFit/>
          </a:bodyPr>
          <a:lstStyle/>
          <a:p>
            <a:pPr marL="266224" marR="3810" lvl="0" indent="-257175" algn="just"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NAND gate is of the popular logic circuit because it can be used as a universal gate; that is  NAND gate can be used in combination to perform the AND, OR, and inverter operations.</a:t>
            </a:r>
            <a:endParaRPr sz="1600">
              <a:solidFill>
                <a:schemeClr val="dk1"/>
              </a:solidFill>
              <a:latin typeface="Calibri"/>
              <a:ea typeface="Calibri"/>
              <a:cs typeface="Calibri"/>
              <a:sym typeface="Calibri"/>
            </a:endParaRPr>
          </a:p>
          <a:p>
            <a:pPr marL="266224" marR="5239" lvl="0" indent="-257175" algn="just" rtl="0">
              <a:spcBef>
                <a:spcPts val="75"/>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It is constructed by attaching NOT Gate at the output of AND Gate, hence NAND Gate is called  NOT- AND Gate.</a:t>
            </a:r>
            <a:endParaRPr sz="1600">
              <a:solidFill>
                <a:schemeClr val="dk1"/>
              </a:solidFill>
              <a:latin typeface="Calibri"/>
              <a:ea typeface="Calibri"/>
              <a:cs typeface="Calibri"/>
              <a:sym typeface="Calibri"/>
            </a:endParaRPr>
          </a:p>
          <a:p>
            <a:pPr marL="266700" marR="0" lvl="0" indent="-257175" algn="just" rtl="0">
              <a:spcBef>
                <a:spcPts val="79"/>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The output of NAND gate is low when all inputs are high, else all outputs are high.</a:t>
            </a:r>
            <a:endParaRPr sz="1600">
              <a:solidFill>
                <a:schemeClr val="dk1"/>
              </a:solidFill>
              <a:latin typeface="Calibri"/>
              <a:ea typeface="Calibri"/>
              <a:cs typeface="Calibri"/>
              <a:sym typeface="Calibri"/>
            </a:endParaRPr>
          </a:p>
        </p:txBody>
      </p:sp>
      <p:sp>
        <p:nvSpPr>
          <p:cNvPr id="180" name="Google Shape;180;p12"/>
          <p:cNvSpPr/>
          <p:nvPr/>
        </p:nvSpPr>
        <p:spPr>
          <a:xfrm>
            <a:off x="762000" y="2563914"/>
            <a:ext cx="4052316" cy="188595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12"/>
          <p:cNvSpPr txBox="1"/>
          <p:nvPr/>
        </p:nvSpPr>
        <p:spPr>
          <a:xfrm>
            <a:off x="5662923" y="2579070"/>
            <a:ext cx="1988344" cy="225062"/>
          </a:xfrm>
          <a:prstGeom prst="rect">
            <a:avLst/>
          </a:prstGeom>
          <a:noFill/>
          <a:ln w="25400" cap="flat" cmpd="sng">
            <a:solidFill>
              <a:srgbClr val="000000"/>
            </a:solidFill>
            <a:prstDash val="solid"/>
            <a:round/>
            <a:headEnd type="none" w="sm" len="sm"/>
            <a:tailEnd type="none" w="sm" len="sm"/>
          </a:ln>
        </p:spPr>
        <p:txBody>
          <a:bodyPr spcFirstLastPara="1" wrap="square" lIns="0" tIns="62850" rIns="0" bIns="0" anchor="t" anchorCtr="0">
            <a:spAutoFit/>
          </a:bodyPr>
          <a:lstStyle/>
          <a:p>
            <a:pPr marL="428625" marR="0" lvl="0" indent="0" algn="l" rtl="0">
              <a:spcBef>
                <a:spcPts val="0"/>
              </a:spcBef>
              <a:spcAft>
                <a:spcPts val="0"/>
              </a:spcAft>
              <a:buNone/>
            </a:pPr>
            <a:r>
              <a:rPr lang="en-US" sz="1050" b="1">
                <a:solidFill>
                  <a:schemeClr val="dk1"/>
                </a:solidFill>
                <a:latin typeface="Gill Sans"/>
                <a:ea typeface="Gill Sans"/>
                <a:cs typeface="Gill Sans"/>
                <a:sym typeface="Gill Sans"/>
              </a:rPr>
              <a:t>Timing Diagram</a:t>
            </a:r>
            <a:endParaRPr sz="1050">
              <a:solidFill>
                <a:schemeClr val="dk1"/>
              </a:solidFill>
              <a:latin typeface="Gill Sans"/>
              <a:ea typeface="Gill Sans"/>
              <a:cs typeface="Gill Sans"/>
              <a:sym typeface="Gill Sans"/>
            </a:endParaRPr>
          </a:p>
        </p:txBody>
      </p:sp>
      <p:sp>
        <p:nvSpPr>
          <p:cNvPr id="182" name="Google Shape;182;p12"/>
          <p:cNvSpPr/>
          <p:nvPr/>
        </p:nvSpPr>
        <p:spPr>
          <a:xfrm>
            <a:off x="5842295" y="3124200"/>
            <a:ext cx="1771650" cy="120015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 name="Google Shape;183;p12" descr="Image result for gif nand gate"/>
          <p:cNvPicPr preferRelativeResize="0"/>
          <p:nvPr/>
        </p:nvPicPr>
        <p:blipFill rotWithShape="1">
          <a:blip r:embed="rId7">
            <a:alphaModFix/>
          </a:blip>
          <a:srcRect/>
          <a:stretch/>
        </p:blipFill>
        <p:spPr>
          <a:xfrm>
            <a:off x="5127920" y="4449864"/>
            <a:ext cx="3200400" cy="1936242"/>
          </a:xfrm>
          <a:prstGeom prst="rect">
            <a:avLst/>
          </a:prstGeom>
          <a:noFill/>
          <a:ln>
            <a:noFill/>
          </a:ln>
        </p:spPr>
      </p:pic>
      <p:sp>
        <p:nvSpPr>
          <p:cNvPr id="184" name="Google Shape;184;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85" name="Google Shape;18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13"/>
          <p:cNvSpPr/>
          <p:nvPr/>
        </p:nvSpPr>
        <p:spPr>
          <a:xfrm>
            <a:off x="1587626" y="960120"/>
            <a:ext cx="538353"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13"/>
          <p:cNvSpPr/>
          <p:nvPr/>
        </p:nvSpPr>
        <p:spPr>
          <a:xfrm>
            <a:off x="2438020" y="960120"/>
            <a:ext cx="545210" cy="7589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13"/>
          <p:cNvSpPr txBox="1">
            <a:spLocks noGrp="1"/>
          </p:cNvSpPr>
          <p:nvPr>
            <p:ph type="title"/>
          </p:nvPr>
        </p:nvSpPr>
        <p:spPr>
          <a:xfrm>
            <a:off x="384095" y="195127"/>
            <a:ext cx="1632109"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t>NOR Gate</a:t>
            </a:r>
            <a:endParaRPr/>
          </a:p>
        </p:txBody>
      </p:sp>
      <p:sp>
        <p:nvSpPr>
          <p:cNvPr id="194" name="Google Shape;194;p13"/>
          <p:cNvSpPr txBox="1"/>
          <p:nvPr/>
        </p:nvSpPr>
        <p:spPr>
          <a:xfrm>
            <a:off x="619601" y="1069517"/>
            <a:ext cx="7552849" cy="1279196"/>
          </a:xfrm>
          <a:prstGeom prst="rect">
            <a:avLst/>
          </a:prstGeom>
          <a:noFill/>
          <a:ln>
            <a:noFill/>
          </a:ln>
        </p:spPr>
        <p:txBody>
          <a:bodyPr spcFirstLastPara="1" wrap="square" lIns="0" tIns="9525" rIns="0" bIns="0" anchor="t" anchorCtr="0">
            <a:spAutoFit/>
          </a:bodyPr>
          <a:lstStyle/>
          <a:p>
            <a:pPr marL="224314" marR="0" lvl="0" indent="-215265" algn="just"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NOR gate is also useful logical element because it can also be used as a universal gate.</a:t>
            </a:r>
            <a:endParaRPr sz="1600">
              <a:solidFill>
                <a:schemeClr val="dk1"/>
              </a:solidFill>
              <a:latin typeface="Calibri"/>
              <a:ea typeface="Calibri"/>
              <a:cs typeface="Calibri"/>
              <a:sym typeface="Calibri"/>
            </a:endParaRPr>
          </a:p>
          <a:p>
            <a:pPr marL="224314" marR="0" lvl="0" indent="-215265" algn="just" rtl="0">
              <a:spcBef>
                <a:spcPts val="71"/>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It can be used in combination to perform the AND, OR and Inverter operations.</a:t>
            </a:r>
            <a:endParaRPr sz="1600">
              <a:solidFill>
                <a:schemeClr val="dk1"/>
              </a:solidFill>
              <a:latin typeface="Calibri"/>
              <a:ea typeface="Calibri"/>
              <a:cs typeface="Calibri"/>
              <a:sym typeface="Calibri"/>
            </a:endParaRPr>
          </a:p>
          <a:p>
            <a:pPr marL="224314" marR="3810" lvl="0" indent="-215265" algn="just" rtl="0">
              <a:spcBef>
                <a:spcPts val="83"/>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NOR Gate is the combination of NOT gate at the output of OR gate, hence NOR gate is type of  NOT-OR gate.</a:t>
            </a:r>
            <a:endParaRPr sz="1600">
              <a:solidFill>
                <a:schemeClr val="dk1"/>
              </a:solidFill>
              <a:latin typeface="Calibri"/>
              <a:ea typeface="Calibri"/>
              <a:cs typeface="Calibri"/>
              <a:sym typeface="Calibri"/>
            </a:endParaRPr>
          </a:p>
          <a:p>
            <a:pPr marL="224314" marR="0" lvl="0" indent="-215265" algn="just" rtl="0">
              <a:spcBef>
                <a:spcPts val="71"/>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The Output of NOR gate is high when all inputs are low otherwise the output is low.</a:t>
            </a:r>
            <a:endParaRPr sz="1600">
              <a:solidFill>
                <a:schemeClr val="dk1"/>
              </a:solidFill>
              <a:latin typeface="Calibri"/>
              <a:ea typeface="Calibri"/>
              <a:cs typeface="Calibri"/>
              <a:sym typeface="Calibri"/>
            </a:endParaRPr>
          </a:p>
        </p:txBody>
      </p:sp>
      <p:sp>
        <p:nvSpPr>
          <p:cNvPr id="195" name="Google Shape;195;p13"/>
          <p:cNvSpPr/>
          <p:nvPr/>
        </p:nvSpPr>
        <p:spPr>
          <a:xfrm>
            <a:off x="715851" y="2457450"/>
            <a:ext cx="4534757" cy="1943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13"/>
          <p:cNvSpPr txBox="1"/>
          <p:nvPr/>
        </p:nvSpPr>
        <p:spPr>
          <a:xfrm>
            <a:off x="5943600" y="2511133"/>
            <a:ext cx="2228850" cy="264014"/>
          </a:xfrm>
          <a:prstGeom prst="rect">
            <a:avLst/>
          </a:prstGeom>
          <a:noFill/>
          <a:ln w="25400" cap="flat" cmpd="sng">
            <a:solidFill>
              <a:srgbClr val="000000"/>
            </a:solidFill>
            <a:prstDash val="solid"/>
            <a:round/>
            <a:headEnd type="none" w="sm" len="sm"/>
            <a:tailEnd type="none" w="sm" len="sm"/>
          </a:ln>
        </p:spPr>
        <p:txBody>
          <a:bodyPr spcFirstLastPara="1" wrap="square" lIns="0" tIns="101425" rIns="0" bIns="0" anchor="t" anchorCtr="0">
            <a:spAutoFit/>
          </a:bodyPr>
          <a:lstStyle/>
          <a:p>
            <a:pPr marL="618173" marR="0" lvl="0" indent="0" algn="l" rtl="0">
              <a:spcBef>
                <a:spcPts val="0"/>
              </a:spcBef>
              <a:spcAft>
                <a:spcPts val="0"/>
              </a:spcAft>
              <a:buNone/>
            </a:pPr>
            <a:r>
              <a:rPr lang="en-US" sz="1050" b="1">
                <a:solidFill>
                  <a:schemeClr val="dk1"/>
                </a:solidFill>
                <a:latin typeface="Gill Sans"/>
                <a:ea typeface="Gill Sans"/>
                <a:cs typeface="Gill Sans"/>
                <a:sym typeface="Gill Sans"/>
              </a:rPr>
              <a:t>Timing Diagram</a:t>
            </a:r>
            <a:endParaRPr sz="1050">
              <a:solidFill>
                <a:schemeClr val="dk1"/>
              </a:solidFill>
              <a:latin typeface="Gill Sans"/>
              <a:ea typeface="Gill Sans"/>
              <a:cs typeface="Gill Sans"/>
              <a:sym typeface="Gill Sans"/>
            </a:endParaRPr>
          </a:p>
        </p:txBody>
      </p:sp>
      <p:sp>
        <p:nvSpPr>
          <p:cNvPr id="197" name="Google Shape;197;p13"/>
          <p:cNvSpPr/>
          <p:nvPr/>
        </p:nvSpPr>
        <p:spPr>
          <a:xfrm>
            <a:off x="6074085" y="3086100"/>
            <a:ext cx="2073593" cy="131445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99" name="Google Shape;19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0" name="Google Shape;200;p13" descr="See the source image"/>
          <p:cNvPicPr preferRelativeResize="0"/>
          <p:nvPr/>
        </p:nvPicPr>
        <p:blipFill rotWithShape="1">
          <a:blip r:embed="rId7">
            <a:alphaModFix/>
          </a:blip>
          <a:srcRect/>
          <a:stretch/>
        </p:blipFill>
        <p:spPr>
          <a:xfrm>
            <a:off x="701937" y="4458547"/>
            <a:ext cx="4098663" cy="20453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p:nvPr/>
        </p:nvSpPr>
        <p:spPr>
          <a:xfrm>
            <a:off x="3978783" y="986409"/>
            <a:ext cx="545211"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14"/>
          <p:cNvSpPr txBox="1">
            <a:spLocks noGrp="1"/>
          </p:cNvSpPr>
          <p:nvPr>
            <p:ph type="title"/>
          </p:nvPr>
        </p:nvSpPr>
        <p:spPr>
          <a:xfrm>
            <a:off x="202382" y="199746"/>
            <a:ext cx="3173254"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t>Exclusive- OR Gate</a:t>
            </a:r>
            <a:endParaRPr/>
          </a:p>
        </p:txBody>
      </p:sp>
      <p:sp>
        <p:nvSpPr>
          <p:cNvPr id="207" name="Google Shape;207;p14"/>
          <p:cNvSpPr txBox="1"/>
          <p:nvPr/>
        </p:nvSpPr>
        <p:spPr>
          <a:xfrm>
            <a:off x="532590" y="986409"/>
            <a:ext cx="7437596" cy="1513074"/>
          </a:xfrm>
          <a:prstGeom prst="rect">
            <a:avLst/>
          </a:prstGeom>
          <a:noFill/>
          <a:ln>
            <a:noFill/>
          </a:ln>
        </p:spPr>
        <p:txBody>
          <a:bodyPr spcFirstLastPara="1" wrap="square" lIns="0" tIns="10000" rIns="0" bIns="0" anchor="t" anchorCtr="0">
            <a:spAutoFit/>
          </a:bodyPr>
          <a:lstStyle/>
          <a:p>
            <a:pPr marL="266224" marR="3810" lvl="0" indent="-257175" algn="just"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Exclusive-OR gate is a logical operation that outputs true only when inputs differ (one is  true, the other is false).</a:t>
            </a:r>
            <a:endParaRPr/>
          </a:p>
          <a:p>
            <a:pPr marL="266224" marR="4286" lvl="0" indent="-257175" algn="just" rtl="0">
              <a:spcBef>
                <a:spcPts val="79"/>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The exclusive-OR gate has a graphical symbol similar to that of the OR gate, except  for the additional	curved line on the input side.</a:t>
            </a:r>
            <a:endParaRPr/>
          </a:p>
          <a:p>
            <a:pPr marL="266224" marR="3810" lvl="0" indent="-257175" algn="just" rtl="0">
              <a:spcBef>
                <a:spcPts val="83"/>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If	both	inputs	are	Low	or	both	are	High	then	it	produces	the	output	Low	or	0.  otherwise it produce the High.</a:t>
            </a:r>
            <a:endParaRPr/>
          </a:p>
        </p:txBody>
      </p:sp>
      <p:sp>
        <p:nvSpPr>
          <p:cNvPr id="208" name="Google Shape;208;p14"/>
          <p:cNvSpPr/>
          <p:nvPr/>
        </p:nvSpPr>
        <p:spPr>
          <a:xfrm>
            <a:off x="1158192" y="2667000"/>
            <a:ext cx="6186392" cy="200025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10" name="Google Shape;2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5"/>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15"/>
          <p:cNvSpPr/>
          <p:nvPr/>
        </p:nvSpPr>
        <p:spPr>
          <a:xfrm>
            <a:off x="4125086" y="963548"/>
            <a:ext cx="545211"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15"/>
          <p:cNvSpPr txBox="1">
            <a:spLocks noGrp="1"/>
          </p:cNvSpPr>
          <p:nvPr>
            <p:ph type="title"/>
          </p:nvPr>
        </p:nvSpPr>
        <p:spPr>
          <a:xfrm>
            <a:off x="181307" y="175785"/>
            <a:ext cx="3318986"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t>Exclusive-NOR Gate</a:t>
            </a:r>
            <a:endParaRPr/>
          </a:p>
        </p:txBody>
      </p:sp>
      <p:sp>
        <p:nvSpPr>
          <p:cNvPr id="218" name="Google Shape;218;p15"/>
          <p:cNvSpPr txBox="1"/>
          <p:nvPr/>
        </p:nvSpPr>
        <p:spPr>
          <a:xfrm>
            <a:off x="454534" y="1147414"/>
            <a:ext cx="7483316" cy="1007808"/>
          </a:xfrm>
          <a:prstGeom prst="rect">
            <a:avLst/>
          </a:prstGeom>
          <a:noFill/>
          <a:ln>
            <a:noFill/>
          </a:ln>
        </p:spPr>
        <p:txBody>
          <a:bodyPr spcFirstLastPara="1" wrap="square" lIns="0" tIns="10000" rIns="0" bIns="0" anchor="t" anchorCtr="0">
            <a:spAutoFit/>
          </a:bodyPr>
          <a:lstStyle/>
          <a:p>
            <a:pPr marL="266224" marR="5239" lvl="0" indent="-257175" algn="just"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The exclusive-NOR gate is the complement of the exclusive-OR gate, as indicated by  small circle on the	output side of the graphic symbol.</a:t>
            </a:r>
            <a:endParaRPr/>
          </a:p>
          <a:p>
            <a:pPr marL="266700" marR="0" lvl="0" indent="-257175" algn="just" rtl="0">
              <a:spcBef>
                <a:spcPts val="71"/>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If	both	inputs	are	Low	or	both	are	High	then	it	produces	the	output	High	or	1.</a:t>
            </a:r>
            <a:endParaRPr/>
          </a:p>
          <a:p>
            <a:pPr marL="266224" marR="0" lvl="0" indent="0" algn="just" rtl="0">
              <a:spcBef>
                <a:spcPts val="0"/>
              </a:spcBef>
              <a:spcAft>
                <a:spcPts val="0"/>
              </a:spcAft>
              <a:buNone/>
            </a:pPr>
            <a:r>
              <a:rPr lang="en-US" sz="1600">
                <a:solidFill>
                  <a:schemeClr val="dk1"/>
                </a:solidFill>
                <a:latin typeface="Calibri"/>
                <a:ea typeface="Calibri"/>
                <a:cs typeface="Calibri"/>
                <a:sym typeface="Calibri"/>
              </a:rPr>
              <a:t>otherwise it produce the Low	output.</a:t>
            </a:r>
            <a:endParaRPr/>
          </a:p>
        </p:txBody>
      </p:sp>
      <p:sp>
        <p:nvSpPr>
          <p:cNvPr id="219" name="Google Shape;219;p15"/>
          <p:cNvSpPr/>
          <p:nvPr/>
        </p:nvSpPr>
        <p:spPr>
          <a:xfrm>
            <a:off x="1219200" y="2420504"/>
            <a:ext cx="6166199" cy="20573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20" name="Google Shape;220;p15" descr="See the source image"/>
          <p:cNvPicPr preferRelativeResize="0"/>
          <p:nvPr/>
        </p:nvPicPr>
        <p:blipFill rotWithShape="1">
          <a:blip r:embed="rId5">
            <a:alphaModFix/>
          </a:blip>
          <a:srcRect/>
          <a:stretch/>
        </p:blipFill>
        <p:spPr>
          <a:xfrm>
            <a:off x="2590800" y="4477903"/>
            <a:ext cx="2872940" cy="1932052"/>
          </a:xfrm>
          <a:prstGeom prst="rect">
            <a:avLst/>
          </a:prstGeom>
          <a:noFill/>
          <a:ln>
            <a:noFill/>
          </a:ln>
        </p:spPr>
      </p:pic>
      <p:sp>
        <p:nvSpPr>
          <p:cNvPr id="221" name="Google Shape;22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22" name="Google Shape;22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28" name="Google Shape;22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29" name="Google Shape;229;p16" descr="See the source image"/>
          <p:cNvPicPr preferRelativeResize="0"/>
          <p:nvPr/>
        </p:nvPicPr>
        <p:blipFill rotWithShape="1">
          <a:blip r:embed="rId3">
            <a:alphaModFix/>
          </a:blip>
          <a:srcRect/>
          <a:stretch/>
        </p:blipFill>
        <p:spPr>
          <a:xfrm>
            <a:off x="1676401" y="920736"/>
            <a:ext cx="5367026" cy="58007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Time to Quiz?</a:t>
            </a:r>
            <a:endParaRPr/>
          </a:p>
        </p:txBody>
      </p:sp>
      <p:sp>
        <p:nvSpPr>
          <p:cNvPr id="235" name="Google Shape;23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36" name="Google Shape;23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37" name="Google Shape;237;p17"/>
          <p:cNvPicPr preferRelativeResize="0"/>
          <p:nvPr/>
        </p:nvPicPr>
        <p:blipFill rotWithShape="1">
          <a:blip r:embed="rId3">
            <a:alphaModFix/>
          </a:blip>
          <a:srcRect/>
          <a:stretch/>
        </p:blipFill>
        <p:spPr>
          <a:xfrm>
            <a:off x="2095501" y="914401"/>
            <a:ext cx="4191000" cy="2359904"/>
          </a:xfrm>
          <a:prstGeom prst="rect">
            <a:avLst/>
          </a:prstGeom>
          <a:noFill/>
          <a:ln>
            <a:noFill/>
          </a:ln>
        </p:spPr>
      </p:pic>
      <p:pic>
        <p:nvPicPr>
          <p:cNvPr id="238" name="Google Shape;238;p17"/>
          <p:cNvPicPr preferRelativeResize="0"/>
          <p:nvPr/>
        </p:nvPicPr>
        <p:blipFill rotWithShape="1">
          <a:blip r:embed="rId4">
            <a:alphaModFix/>
          </a:blip>
          <a:srcRect/>
          <a:stretch/>
        </p:blipFill>
        <p:spPr>
          <a:xfrm>
            <a:off x="2447178" y="3352800"/>
            <a:ext cx="4106022" cy="2662238"/>
          </a:xfrm>
          <a:prstGeom prst="rect">
            <a:avLst/>
          </a:prstGeom>
          <a:noFill/>
          <a:ln>
            <a:noFill/>
          </a:ln>
        </p:spPr>
      </p:pic>
      <p:sp>
        <p:nvSpPr>
          <p:cNvPr id="239" name="Google Shape;239;p17"/>
          <p:cNvSpPr txBox="1"/>
          <p:nvPr/>
        </p:nvSpPr>
        <p:spPr>
          <a:xfrm>
            <a:off x="1371600" y="1828800"/>
            <a:ext cx="609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40" name="Google Shape;240;p17"/>
          <p:cNvSpPr txBox="1"/>
          <p:nvPr/>
        </p:nvSpPr>
        <p:spPr>
          <a:xfrm>
            <a:off x="1371600" y="4572000"/>
            <a:ext cx="609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8"/>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br>
              <a:rPr lang="en-US" sz="3200" b="0" i="0">
                <a:latin typeface="Arial"/>
                <a:ea typeface="Arial"/>
                <a:cs typeface="Arial"/>
                <a:sym typeface="Arial"/>
              </a:rPr>
            </a:br>
            <a:r>
              <a:rPr lang="en-US" sz="3200" b="0" i="0">
                <a:latin typeface="Arial"/>
                <a:ea typeface="Arial"/>
                <a:cs typeface="Arial"/>
                <a:sym typeface="Arial"/>
              </a:rPr>
              <a:t>Boolean Algebra</a:t>
            </a:r>
            <a:br>
              <a:rPr lang="en-US" b="0" i="0">
                <a:solidFill>
                  <a:srgbClr val="610B38"/>
                </a:solidFill>
                <a:latin typeface="Arial"/>
                <a:ea typeface="Arial"/>
                <a:cs typeface="Arial"/>
                <a:sym typeface="Arial"/>
              </a:rPr>
            </a:br>
            <a:endParaRPr/>
          </a:p>
        </p:txBody>
      </p:sp>
      <p:sp>
        <p:nvSpPr>
          <p:cNvPr id="246" name="Google Shape;246;p18"/>
          <p:cNvSpPr txBox="1"/>
          <p:nvPr/>
        </p:nvSpPr>
        <p:spPr>
          <a:xfrm>
            <a:off x="381000" y="1828800"/>
            <a:ext cx="8382000" cy="255454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0000"/>
              </a:buClr>
              <a:buSzPts val="1600"/>
              <a:buFont typeface="Noto Sans Symbols"/>
              <a:buChar char="⮚"/>
            </a:pPr>
            <a:r>
              <a:rPr lang="en-US" sz="1600" b="0" i="0">
                <a:solidFill>
                  <a:srgbClr val="000000"/>
                </a:solidFill>
                <a:latin typeface="Calibri"/>
                <a:ea typeface="Calibri"/>
                <a:cs typeface="Calibri"/>
                <a:sym typeface="Calibri"/>
              </a:rPr>
              <a:t>Boolean algebra can be considered as an algebra that deals with binary variables and logic operations. </a:t>
            </a:r>
            <a:endParaRPr/>
          </a:p>
          <a:p>
            <a:pPr marL="0" marR="0" lvl="0" indent="0" algn="just" rtl="0">
              <a:spcBef>
                <a:spcPts val="0"/>
              </a:spcBef>
              <a:spcAft>
                <a:spcPts val="0"/>
              </a:spcAft>
              <a:buNone/>
            </a:pPr>
            <a:endParaRPr sz="1600" b="0" i="0">
              <a:solidFill>
                <a:srgbClr val="000000"/>
              </a:solidFill>
              <a:latin typeface="Calibri"/>
              <a:ea typeface="Calibri"/>
              <a:cs typeface="Calibri"/>
              <a:sym typeface="Calibri"/>
            </a:endParaRPr>
          </a:p>
          <a:p>
            <a:pPr marL="285750" marR="0" lvl="0" indent="-285750" algn="just" rtl="0">
              <a:spcBef>
                <a:spcPts val="0"/>
              </a:spcBef>
              <a:spcAft>
                <a:spcPts val="0"/>
              </a:spcAft>
              <a:buClr>
                <a:srgbClr val="000000"/>
              </a:buClr>
              <a:buSzPts val="1600"/>
              <a:buFont typeface="Noto Sans Symbols"/>
              <a:buChar char="⮚"/>
            </a:pPr>
            <a:r>
              <a:rPr lang="en-US" sz="1600" b="0" i="0">
                <a:solidFill>
                  <a:srgbClr val="000000"/>
                </a:solidFill>
                <a:latin typeface="Calibri"/>
                <a:ea typeface="Calibri"/>
                <a:cs typeface="Calibri"/>
                <a:sym typeface="Calibri"/>
              </a:rPr>
              <a:t>Boolean algebraic variables are designated by letters such as A, B, x, and y. </a:t>
            </a:r>
            <a:endParaRPr/>
          </a:p>
          <a:p>
            <a:pPr marL="0" marR="0" lvl="0" indent="0" algn="just" rtl="0">
              <a:spcBef>
                <a:spcPts val="0"/>
              </a:spcBef>
              <a:spcAft>
                <a:spcPts val="0"/>
              </a:spcAft>
              <a:buNone/>
            </a:pPr>
            <a:endParaRPr sz="1600" b="0" i="0">
              <a:solidFill>
                <a:srgbClr val="000000"/>
              </a:solidFill>
              <a:latin typeface="Calibri"/>
              <a:ea typeface="Calibri"/>
              <a:cs typeface="Calibri"/>
              <a:sym typeface="Calibri"/>
            </a:endParaRPr>
          </a:p>
          <a:p>
            <a:pPr marL="285750" marR="0" lvl="0" indent="-285750" algn="just" rtl="0">
              <a:spcBef>
                <a:spcPts val="0"/>
              </a:spcBef>
              <a:spcAft>
                <a:spcPts val="0"/>
              </a:spcAft>
              <a:buClr>
                <a:srgbClr val="000000"/>
              </a:buClr>
              <a:buSzPts val="1600"/>
              <a:buFont typeface="Noto Sans Symbols"/>
              <a:buChar char="⮚"/>
            </a:pPr>
            <a:r>
              <a:rPr lang="en-US" sz="1600" b="0" i="0">
                <a:solidFill>
                  <a:srgbClr val="000000"/>
                </a:solidFill>
                <a:latin typeface="Calibri"/>
                <a:ea typeface="Calibri"/>
                <a:cs typeface="Calibri"/>
                <a:sym typeface="Calibri"/>
              </a:rPr>
              <a:t>The basic operations performed are AND, OR, and complement.</a:t>
            </a:r>
            <a:endParaRPr/>
          </a:p>
          <a:p>
            <a:pPr marL="0" marR="0" lvl="0" indent="0" algn="just" rtl="0">
              <a:spcBef>
                <a:spcPts val="0"/>
              </a:spcBef>
              <a:spcAft>
                <a:spcPts val="0"/>
              </a:spcAft>
              <a:buNone/>
            </a:pPr>
            <a:endParaRPr sz="1600" b="0" i="0">
              <a:solidFill>
                <a:srgbClr val="000000"/>
              </a:solidFill>
              <a:latin typeface="Calibri"/>
              <a:ea typeface="Calibri"/>
              <a:cs typeface="Calibri"/>
              <a:sym typeface="Calibri"/>
            </a:endParaRPr>
          </a:p>
          <a:p>
            <a:pPr marL="285750" marR="0" lvl="0" indent="-285750" algn="just" rtl="0">
              <a:spcBef>
                <a:spcPts val="0"/>
              </a:spcBef>
              <a:spcAft>
                <a:spcPts val="0"/>
              </a:spcAft>
              <a:buClr>
                <a:srgbClr val="000000"/>
              </a:buClr>
              <a:buSzPts val="1600"/>
              <a:buFont typeface="Noto Sans Symbols"/>
              <a:buChar char="⮚"/>
            </a:pPr>
            <a:r>
              <a:rPr lang="en-US" sz="1600" b="0" i="0">
                <a:solidFill>
                  <a:srgbClr val="000000"/>
                </a:solidFill>
                <a:latin typeface="Calibri"/>
                <a:ea typeface="Calibri"/>
                <a:cs typeface="Calibri"/>
                <a:sym typeface="Calibri"/>
              </a:rPr>
              <a:t>The Boolean algebraic functions are mostly expressed with binary variables, logic operation symbols, parentheses, and equal sign. </a:t>
            </a:r>
            <a:endParaRPr/>
          </a:p>
          <a:p>
            <a:pPr marL="0" marR="0" lvl="0" indent="0" algn="just" rtl="0">
              <a:spcBef>
                <a:spcPts val="0"/>
              </a:spcBef>
              <a:spcAft>
                <a:spcPts val="0"/>
              </a:spcAft>
              <a:buNone/>
            </a:pPr>
            <a:endParaRPr sz="1600">
              <a:solidFill>
                <a:srgbClr val="000000"/>
              </a:solidFill>
              <a:latin typeface="Calibri"/>
              <a:ea typeface="Calibri"/>
              <a:cs typeface="Calibri"/>
              <a:sym typeface="Calibri"/>
            </a:endParaRPr>
          </a:p>
        </p:txBody>
      </p:sp>
      <p:sp>
        <p:nvSpPr>
          <p:cNvPr id="247" name="Google Shape;24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48" name="Google Shape;24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9"/>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0" i="0">
                <a:latin typeface="Arial"/>
                <a:ea typeface="Arial"/>
                <a:cs typeface="Arial"/>
                <a:sym typeface="Arial"/>
              </a:rPr>
              <a:t>Boolean Algebra</a:t>
            </a:r>
            <a:endParaRPr/>
          </a:p>
        </p:txBody>
      </p:sp>
      <p:sp>
        <p:nvSpPr>
          <p:cNvPr id="254" name="Google Shape;254;p19"/>
          <p:cNvSpPr txBox="1"/>
          <p:nvPr/>
        </p:nvSpPr>
        <p:spPr>
          <a:xfrm>
            <a:off x="457200" y="1038016"/>
            <a:ext cx="8229600" cy="5016758"/>
          </a:xfrm>
          <a:prstGeom prst="rect">
            <a:avLst/>
          </a:prstGeom>
          <a:noFill/>
          <a:ln>
            <a:noFill/>
          </a:ln>
        </p:spPr>
        <p:txBody>
          <a:bodyPr spcFirstLastPara="1" wrap="square" lIns="91425" tIns="45700" rIns="91425" bIns="45700" anchor="t" anchorCtr="0">
            <a:spAutoFit/>
          </a:bodyPr>
          <a:lstStyle/>
          <a:p>
            <a:pPr marL="0" marR="0" lvl="0" indent="-101600" algn="just" rtl="0">
              <a:spcBef>
                <a:spcPts val="0"/>
              </a:spcBef>
              <a:spcAft>
                <a:spcPts val="0"/>
              </a:spcAft>
              <a:buClr>
                <a:srgbClr val="000000"/>
              </a:buClr>
              <a:buSzPts val="1600"/>
              <a:buFont typeface="Arial"/>
              <a:buChar char="•"/>
            </a:pPr>
            <a:r>
              <a:rPr lang="en-US" sz="1600" b="0" i="0">
                <a:solidFill>
                  <a:srgbClr val="000000"/>
                </a:solidFill>
                <a:latin typeface="Calibri"/>
                <a:ea typeface="Calibri"/>
                <a:cs typeface="Calibri"/>
                <a:sym typeface="Calibri"/>
              </a:rPr>
              <a:t>For a given value of variables, the Boolean function can be either 1 or 0. For instance, consider the Boolean function:</a:t>
            </a:r>
            <a:endParaRPr/>
          </a:p>
          <a:p>
            <a:pPr marL="0" marR="0" lvl="0" indent="0" algn="just" rtl="0">
              <a:spcBef>
                <a:spcPts val="0"/>
              </a:spcBef>
              <a:spcAft>
                <a:spcPts val="0"/>
              </a:spcAft>
              <a:buNone/>
            </a:pPr>
            <a:r>
              <a:rPr lang="en-US" sz="1600" b="0" i="0">
                <a:solidFill>
                  <a:srgbClr val="000000"/>
                </a:solidFill>
                <a:latin typeface="verdana"/>
                <a:ea typeface="verdana"/>
                <a:cs typeface="verdana"/>
                <a:sym typeface="verdana"/>
              </a:rPr>
              <a:t>                         F = x + y’z</a:t>
            </a:r>
            <a:endParaRPr sz="1600" b="0" i="0">
              <a:solidFill>
                <a:srgbClr val="000000"/>
              </a:solidFill>
              <a:latin typeface="verdana"/>
              <a:ea typeface="verdana"/>
              <a:cs typeface="verdana"/>
              <a:sym typeface="verdana"/>
            </a:endParaRPr>
          </a:p>
          <a:p>
            <a:pPr marL="0" marR="0" lvl="0" indent="0" algn="l" rtl="0">
              <a:spcBef>
                <a:spcPts val="0"/>
              </a:spcBef>
              <a:spcAft>
                <a:spcPts val="0"/>
              </a:spcAft>
              <a:buNone/>
            </a:pPr>
            <a:r>
              <a:rPr lang="en-US" sz="1600" b="0" i="0">
                <a:solidFill>
                  <a:srgbClr val="000000"/>
                </a:solidFill>
                <a:latin typeface="Calibri"/>
                <a:ea typeface="Calibri"/>
                <a:cs typeface="Calibri"/>
                <a:sym typeface="Calibri"/>
              </a:rPr>
              <a:t>The logic diagram for the Boolean function F = x + y'z can be represented as:</a:t>
            </a:r>
            <a:endParaRPr/>
          </a:p>
          <a:p>
            <a:pPr marL="0" marR="0" lvl="0" indent="0" algn="l" rtl="0">
              <a:spcBef>
                <a:spcPts val="0"/>
              </a:spcBef>
              <a:spcAft>
                <a:spcPts val="0"/>
              </a:spcAft>
              <a:buNone/>
            </a:pPr>
            <a:r>
              <a:rPr lang="en-US" sz="1600" b="0" i="0">
                <a:solidFill>
                  <a:srgbClr val="000000"/>
                </a:solidFill>
                <a:latin typeface="verdana"/>
                <a:ea typeface="verdana"/>
                <a:cs typeface="verdana"/>
                <a:sym typeface="verdana"/>
              </a:rPr>
              <a:t>F = x + y'z</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endParaRPr sz="1600">
              <a:solidFill>
                <a:schemeClr val="dk1"/>
              </a:solidFill>
              <a:latin typeface="Arial"/>
              <a:ea typeface="Arial"/>
              <a:cs typeface="Arial"/>
              <a:sym typeface="Arial"/>
            </a:endParaRPr>
          </a:p>
          <a:p>
            <a:pPr marL="0" marR="0" lvl="0" indent="0" algn="just" rtl="0">
              <a:spcBef>
                <a:spcPts val="0"/>
              </a:spcBef>
              <a:spcAft>
                <a:spcPts val="0"/>
              </a:spcAft>
              <a:buNone/>
            </a:pPr>
            <a:endParaRPr sz="1600" b="0" i="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b="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b="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b="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1600"/>
              <a:buFont typeface="Arial"/>
              <a:buNone/>
            </a:pPr>
            <a:endParaRPr sz="1600">
              <a:solidFill>
                <a:srgbClr val="000000"/>
              </a:solidFill>
              <a:latin typeface="Calibri"/>
              <a:ea typeface="Calibri"/>
              <a:cs typeface="Calibri"/>
              <a:sym typeface="Calibri"/>
            </a:endParaRPr>
          </a:p>
          <a:p>
            <a:pPr marL="0" marR="0" lvl="0" indent="-101600" algn="just"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The Boolean function F = x + y'z is transformed from an algebraic expression into a logic diagram composed of AND, OR, and inverter gates.</a:t>
            </a:r>
            <a:endParaRPr/>
          </a:p>
          <a:p>
            <a:pPr marL="0" marR="0" lvl="0" indent="-101600" algn="just"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Inverter at input 'y' generates its complement y'.</a:t>
            </a:r>
            <a:endParaRPr/>
          </a:p>
          <a:p>
            <a:pPr marL="0" marR="0" lvl="0" indent="-101600" algn="just"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There is an AND gate for the term y'z, and an OR gate is used to combine the two terms (x and y'z).</a:t>
            </a:r>
            <a:endParaRPr/>
          </a:p>
          <a:p>
            <a:pPr marL="0" marR="0" lvl="0" indent="-101600" algn="just"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The variables of the function are taken to be the inputs of the circuit, and the variable symbol of the function is taken as the output of the circuit.</a:t>
            </a:r>
            <a:endParaRPr/>
          </a:p>
        </p:txBody>
      </p:sp>
      <p:pic>
        <p:nvPicPr>
          <p:cNvPr id="255" name="Google Shape;255;p19" descr="Boolean algebra"/>
          <p:cNvPicPr preferRelativeResize="0"/>
          <p:nvPr/>
        </p:nvPicPr>
        <p:blipFill rotWithShape="1">
          <a:blip r:embed="rId3">
            <a:alphaModFix/>
          </a:blip>
          <a:srcRect/>
          <a:stretch/>
        </p:blipFill>
        <p:spPr>
          <a:xfrm>
            <a:off x="2743200" y="2286000"/>
            <a:ext cx="3960757" cy="1852612"/>
          </a:xfrm>
          <a:prstGeom prst="rect">
            <a:avLst/>
          </a:prstGeom>
          <a:noFill/>
          <a:ln>
            <a:noFill/>
          </a:ln>
        </p:spPr>
      </p:pic>
      <p:sp>
        <p:nvSpPr>
          <p:cNvPr id="256" name="Google Shape;25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57" name="Google Shape;25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just" rtl="0">
              <a:lnSpc>
                <a:spcPct val="115000"/>
              </a:lnSpc>
              <a:spcBef>
                <a:spcPts val="0"/>
              </a:spcBef>
              <a:spcAft>
                <a:spcPts val="0"/>
              </a:spcAft>
              <a:buNone/>
            </a:pPr>
            <a:r>
              <a:rPr lang="en-US" sz="2800" b="1">
                <a:latin typeface="Calibri"/>
                <a:ea typeface="Calibri"/>
                <a:cs typeface="Calibri"/>
                <a:sym typeface="Calibri"/>
              </a:rPr>
              <a:t>Content</a:t>
            </a:r>
            <a:endParaRPr sz="2800">
              <a:latin typeface="Calibri"/>
              <a:ea typeface="Calibri"/>
              <a:cs typeface="Calibri"/>
              <a:sym typeface="Calibri"/>
            </a:endParaRPr>
          </a:p>
        </p:txBody>
      </p:sp>
      <p:sp>
        <p:nvSpPr>
          <p:cNvPr id="55" name="Google Shape;55;p2"/>
          <p:cNvSpPr txBox="1">
            <a:spLocks noGrp="1"/>
          </p:cNvSpPr>
          <p:nvPr>
            <p:ph type="body" idx="1"/>
          </p:nvPr>
        </p:nvSpPr>
        <p:spPr>
          <a:xfrm>
            <a:off x="342900" y="770715"/>
            <a:ext cx="8458200" cy="5730875"/>
          </a:xfrm>
          <a:prstGeom prst="rect">
            <a:avLst/>
          </a:prstGeom>
          <a:noFill/>
          <a:ln>
            <a:noFill/>
          </a:ln>
        </p:spPr>
        <p:txBody>
          <a:bodyPr spcFirstLastPara="1" wrap="square" lIns="91425" tIns="45700" rIns="91425" bIns="45700" anchor="t" anchorCtr="0">
            <a:noAutofit/>
          </a:bodyPr>
          <a:lstStyle/>
          <a:p>
            <a:pPr marL="67945" lvl="0" indent="33655" algn="l" rtl="0">
              <a:lnSpc>
                <a:spcPct val="150000"/>
              </a:lnSpc>
              <a:spcBef>
                <a:spcPts val="0"/>
              </a:spcBef>
              <a:spcAft>
                <a:spcPts val="0"/>
              </a:spcAft>
              <a:buClr>
                <a:schemeClr val="dk1"/>
              </a:buClr>
              <a:buSzPts val="1600"/>
              <a:buNone/>
            </a:pPr>
            <a:endParaRPr sz="1600">
              <a:latin typeface="Calibri"/>
              <a:ea typeface="Calibri"/>
              <a:cs typeface="Calibri"/>
              <a:sym typeface="Calibri"/>
            </a:endParaRPr>
          </a:p>
          <a:p>
            <a:pPr marL="0" lvl="0" indent="0" algn="l" rtl="0">
              <a:lnSpc>
                <a:spcPct val="150000"/>
              </a:lnSpc>
              <a:spcBef>
                <a:spcPts val="320"/>
              </a:spcBef>
              <a:spcAft>
                <a:spcPts val="0"/>
              </a:spcAft>
              <a:buClr>
                <a:schemeClr val="dk1"/>
              </a:buClr>
              <a:buSzPts val="1600"/>
              <a:buNone/>
            </a:pPr>
            <a:r>
              <a:rPr lang="en-US" sz="1600">
                <a:latin typeface="Calibri"/>
                <a:ea typeface="Calibri"/>
                <a:cs typeface="Calibri"/>
                <a:sym typeface="Calibri"/>
              </a:rPr>
              <a:t>        Digital Logic Gates</a:t>
            </a:r>
            <a:endParaRPr/>
          </a:p>
          <a:p>
            <a:pPr marL="342900" lvl="0" indent="-342900" algn="l" rtl="0">
              <a:lnSpc>
                <a:spcPct val="150000"/>
              </a:lnSpc>
              <a:spcBef>
                <a:spcPts val="320"/>
              </a:spcBef>
              <a:spcAft>
                <a:spcPts val="0"/>
              </a:spcAft>
              <a:buClr>
                <a:schemeClr val="dk1"/>
              </a:buClr>
              <a:buSzPts val="1600"/>
              <a:buChar char="•"/>
            </a:pPr>
            <a:r>
              <a:rPr lang="en-US" sz="1600">
                <a:latin typeface="Calibri"/>
                <a:ea typeface="Calibri"/>
                <a:cs typeface="Calibri"/>
                <a:sym typeface="Calibri"/>
              </a:rPr>
              <a:t>Logic Gates</a:t>
            </a:r>
            <a:endParaRPr sz="1600">
              <a:latin typeface="Calibri"/>
              <a:ea typeface="Calibri"/>
              <a:cs typeface="Calibri"/>
              <a:sym typeface="Calibri"/>
            </a:endParaRPr>
          </a:p>
          <a:p>
            <a:pPr marL="67945" lvl="0" indent="-67945" algn="l" rtl="0">
              <a:lnSpc>
                <a:spcPct val="150000"/>
              </a:lnSpc>
              <a:spcBef>
                <a:spcPts val="320"/>
              </a:spcBef>
              <a:spcAft>
                <a:spcPts val="0"/>
              </a:spcAft>
              <a:buClr>
                <a:schemeClr val="dk1"/>
              </a:buClr>
              <a:buSzPts val="1600"/>
              <a:buChar char="•"/>
            </a:pPr>
            <a:r>
              <a:rPr lang="en-US" sz="1600">
                <a:latin typeface="Calibri"/>
                <a:ea typeface="Calibri"/>
                <a:cs typeface="Calibri"/>
                <a:sym typeface="Calibri"/>
              </a:rPr>
              <a:t>Realization of logic expressions using basic and Universal gates.</a:t>
            </a:r>
            <a:endParaRPr/>
          </a:p>
          <a:p>
            <a:pPr marL="67945" lvl="0" indent="-67945" algn="l" rtl="0">
              <a:lnSpc>
                <a:spcPct val="150000"/>
              </a:lnSpc>
              <a:spcBef>
                <a:spcPts val="320"/>
              </a:spcBef>
              <a:spcAft>
                <a:spcPts val="0"/>
              </a:spcAft>
              <a:buClr>
                <a:schemeClr val="dk1"/>
              </a:buClr>
              <a:buSzPts val="1600"/>
              <a:buChar char="•"/>
            </a:pPr>
            <a:r>
              <a:rPr lang="en-US" sz="1600">
                <a:latin typeface="Calibri"/>
                <a:ea typeface="Calibri"/>
                <a:cs typeface="Calibri"/>
                <a:sym typeface="Calibri"/>
              </a:rPr>
              <a:t>Verification and interpretation of truth table for AND, OR, NOT, NAND, NOR, Ex-OR,</a:t>
            </a:r>
            <a:endParaRPr/>
          </a:p>
          <a:p>
            <a:pPr marL="0" lvl="0" indent="0" algn="l" rtl="0">
              <a:lnSpc>
                <a:spcPct val="150000"/>
              </a:lnSpc>
              <a:spcBef>
                <a:spcPts val="320"/>
              </a:spcBef>
              <a:spcAft>
                <a:spcPts val="0"/>
              </a:spcAft>
              <a:buClr>
                <a:schemeClr val="dk1"/>
              </a:buClr>
              <a:buSzPts val="1600"/>
              <a:buNone/>
            </a:pPr>
            <a:r>
              <a:rPr lang="en-US" sz="1600">
                <a:latin typeface="Calibri"/>
                <a:ea typeface="Calibri"/>
                <a:cs typeface="Calibri"/>
                <a:sym typeface="Calibri"/>
              </a:rPr>
              <a:t>       Ex-NOR gates.</a:t>
            </a:r>
            <a:r>
              <a:rPr lang="en-US" sz="1600" b="1">
                <a:latin typeface="Calibri"/>
                <a:ea typeface="Calibri"/>
                <a:cs typeface="Calibri"/>
                <a:sym typeface="Calibri"/>
              </a:rPr>
              <a:t> </a:t>
            </a:r>
            <a:endParaRPr/>
          </a:p>
          <a:p>
            <a:pPr marL="342900" lvl="0" indent="-342900" algn="l" rtl="0">
              <a:lnSpc>
                <a:spcPct val="150000"/>
              </a:lnSpc>
              <a:spcBef>
                <a:spcPts val="320"/>
              </a:spcBef>
              <a:spcAft>
                <a:spcPts val="0"/>
              </a:spcAft>
              <a:buClr>
                <a:schemeClr val="dk1"/>
              </a:buClr>
              <a:buSzPts val="1600"/>
              <a:buChar char="•"/>
            </a:pPr>
            <a:r>
              <a:rPr lang="en-US" sz="1600" b="0" i="0">
                <a:latin typeface="Arial"/>
                <a:ea typeface="Arial"/>
                <a:cs typeface="Arial"/>
                <a:sym typeface="Arial"/>
              </a:rPr>
              <a:t>Boolean Algebra</a:t>
            </a:r>
            <a:endParaRPr sz="1600" b="1">
              <a:latin typeface="Calibri"/>
              <a:ea typeface="Calibri"/>
              <a:cs typeface="Calibri"/>
              <a:sym typeface="Calibri"/>
            </a:endParaRPr>
          </a:p>
          <a:p>
            <a:pPr marL="67945" lvl="0" indent="-67945" algn="l" rtl="0">
              <a:lnSpc>
                <a:spcPct val="150000"/>
              </a:lnSpc>
              <a:spcBef>
                <a:spcPts val="320"/>
              </a:spcBef>
              <a:spcAft>
                <a:spcPts val="0"/>
              </a:spcAft>
              <a:buClr>
                <a:schemeClr val="dk1"/>
              </a:buClr>
              <a:buSzPts val="1600"/>
              <a:buChar char="•"/>
            </a:pPr>
            <a:r>
              <a:rPr lang="en-US" sz="1600">
                <a:latin typeface="Calibri"/>
                <a:ea typeface="Calibri"/>
                <a:cs typeface="Calibri"/>
                <a:sym typeface="Calibri"/>
              </a:rPr>
              <a:t>Realization of logic functions with the help of universal gates (NAND and NOR).</a:t>
            </a:r>
            <a:endParaRPr sz="1600" b="1">
              <a:latin typeface="Calibri"/>
              <a:ea typeface="Calibri"/>
              <a:cs typeface="Calibri"/>
              <a:sym typeface="Calibri"/>
            </a:endParaRPr>
          </a:p>
        </p:txBody>
      </p:sp>
      <p:sp>
        <p:nvSpPr>
          <p:cNvPr id="56" name="Google Shape;5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57" name="Google Shape;5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63" name="Google Shape;263;p20"/>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600"/>
              <a:buNone/>
            </a:pPr>
            <a:r>
              <a:rPr lang="en-US" sz="1600" b="0" i="0">
                <a:solidFill>
                  <a:srgbClr val="000000"/>
                </a:solidFill>
              </a:rPr>
              <a:t>The truth table for the Boolean function F = x + y'z can be represented as:</a:t>
            </a:r>
            <a:endParaRPr/>
          </a:p>
          <a:p>
            <a:pPr marL="0" lvl="0" indent="0" algn="ctr" rtl="0">
              <a:spcBef>
                <a:spcPts val="640"/>
              </a:spcBef>
              <a:spcAft>
                <a:spcPts val="0"/>
              </a:spcAft>
              <a:buClr>
                <a:srgbClr val="888888"/>
              </a:buClr>
              <a:buSzPts val="3200"/>
              <a:buNone/>
            </a:pPr>
            <a:br>
              <a:rPr lang="en-US"/>
            </a:br>
            <a:endParaRPr/>
          </a:p>
        </p:txBody>
      </p:sp>
      <p:pic>
        <p:nvPicPr>
          <p:cNvPr id="264" name="Google Shape;264;p20"/>
          <p:cNvPicPr preferRelativeResize="0"/>
          <p:nvPr/>
        </p:nvPicPr>
        <p:blipFill rotWithShape="1">
          <a:blip r:embed="rId3">
            <a:alphaModFix/>
          </a:blip>
          <a:srcRect/>
          <a:stretch/>
        </p:blipFill>
        <p:spPr>
          <a:xfrm>
            <a:off x="1676400" y="1828800"/>
            <a:ext cx="4286250" cy="4572000"/>
          </a:xfrm>
          <a:prstGeom prst="rect">
            <a:avLst/>
          </a:prstGeom>
          <a:noFill/>
          <a:ln>
            <a:noFill/>
          </a:ln>
        </p:spPr>
      </p:pic>
      <p:sp>
        <p:nvSpPr>
          <p:cNvPr id="265" name="Google Shape;26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66" name="Google Shape;26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1"/>
          <p:cNvSpPr txBox="1">
            <a:spLocks noGrp="1"/>
          </p:cNvSpPr>
          <p:nvPr>
            <p:ph type="ctrTitle"/>
          </p:nvPr>
        </p:nvSpPr>
        <p:spPr>
          <a:xfrm>
            <a:off x="0" y="152400"/>
            <a:ext cx="65532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0" i="0">
                <a:latin typeface="Calibri"/>
                <a:ea typeface="Calibri"/>
                <a:cs typeface="Calibri"/>
                <a:sym typeface="Calibri"/>
              </a:rPr>
              <a:t>Examples of Boolean algebra simplifications using logic gates</a:t>
            </a:r>
            <a:br>
              <a:rPr lang="en-US" sz="2800" b="0" i="0">
                <a:latin typeface="Calibri"/>
                <a:ea typeface="Calibri"/>
                <a:cs typeface="Calibri"/>
                <a:sym typeface="Calibri"/>
              </a:rPr>
            </a:br>
            <a:endParaRPr sz="2800">
              <a:latin typeface="Calibri"/>
              <a:ea typeface="Calibri"/>
              <a:cs typeface="Calibri"/>
              <a:sym typeface="Calibri"/>
            </a:endParaRPr>
          </a:p>
        </p:txBody>
      </p:sp>
      <p:sp>
        <p:nvSpPr>
          <p:cNvPr id="272" name="Google Shape;272;p21"/>
          <p:cNvSpPr txBox="1"/>
          <p:nvPr/>
        </p:nvSpPr>
        <p:spPr>
          <a:xfrm>
            <a:off x="533400" y="1066800"/>
            <a:ext cx="4646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verdana"/>
                <a:ea typeface="verdana"/>
                <a:cs typeface="verdana"/>
                <a:sym typeface="verdana"/>
              </a:rPr>
              <a:t>1. F1 = xyz'</a:t>
            </a:r>
            <a:endParaRPr sz="1800">
              <a:solidFill>
                <a:schemeClr val="dk1"/>
              </a:solidFill>
              <a:latin typeface="Arial"/>
              <a:ea typeface="Arial"/>
              <a:cs typeface="Arial"/>
              <a:sym typeface="Arial"/>
            </a:endParaRPr>
          </a:p>
        </p:txBody>
      </p:sp>
      <p:pic>
        <p:nvPicPr>
          <p:cNvPr id="273" name="Google Shape;273;p21" descr="Examples of Boolean algebra simplifications using logic gates"/>
          <p:cNvPicPr preferRelativeResize="0"/>
          <p:nvPr/>
        </p:nvPicPr>
        <p:blipFill rotWithShape="1">
          <a:blip r:embed="rId3">
            <a:alphaModFix/>
          </a:blip>
          <a:srcRect/>
          <a:stretch/>
        </p:blipFill>
        <p:spPr>
          <a:xfrm>
            <a:off x="381000" y="1731407"/>
            <a:ext cx="3495675" cy="1238250"/>
          </a:xfrm>
          <a:prstGeom prst="rect">
            <a:avLst/>
          </a:prstGeom>
          <a:noFill/>
          <a:ln>
            <a:noFill/>
          </a:ln>
        </p:spPr>
      </p:pic>
      <p:sp>
        <p:nvSpPr>
          <p:cNvPr id="274" name="Google Shape;274;p21"/>
          <p:cNvSpPr txBox="1"/>
          <p:nvPr/>
        </p:nvSpPr>
        <p:spPr>
          <a:xfrm>
            <a:off x="5257800" y="1066800"/>
            <a:ext cx="228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verdana"/>
                <a:ea typeface="verdana"/>
                <a:cs typeface="verdana"/>
                <a:sym typeface="verdana"/>
              </a:rPr>
              <a:t>2. F2 = x + y'z</a:t>
            </a:r>
            <a:endParaRPr sz="1800">
              <a:solidFill>
                <a:schemeClr val="dk1"/>
              </a:solidFill>
              <a:latin typeface="Arial"/>
              <a:ea typeface="Arial"/>
              <a:cs typeface="Arial"/>
              <a:sym typeface="Arial"/>
            </a:endParaRPr>
          </a:p>
        </p:txBody>
      </p:sp>
      <p:pic>
        <p:nvPicPr>
          <p:cNvPr id="275" name="Google Shape;275;p21" descr="Examples of Boolean algebra simplifications using logic gates"/>
          <p:cNvPicPr preferRelativeResize="0"/>
          <p:nvPr/>
        </p:nvPicPr>
        <p:blipFill rotWithShape="1">
          <a:blip r:embed="rId4">
            <a:alphaModFix/>
          </a:blip>
          <a:srcRect/>
          <a:stretch/>
        </p:blipFill>
        <p:spPr>
          <a:xfrm>
            <a:off x="4157662" y="1496781"/>
            <a:ext cx="4791075" cy="1238250"/>
          </a:xfrm>
          <a:prstGeom prst="rect">
            <a:avLst/>
          </a:prstGeom>
          <a:noFill/>
          <a:ln>
            <a:noFill/>
          </a:ln>
        </p:spPr>
      </p:pic>
      <p:sp>
        <p:nvSpPr>
          <p:cNvPr id="276" name="Google Shape;276;p21"/>
          <p:cNvSpPr txBox="1"/>
          <p:nvPr/>
        </p:nvSpPr>
        <p:spPr>
          <a:xfrm>
            <a:off x="381000" y="3708919"/>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verdana"/>
                <a:ea typeface="verdana"/>
                <a:cs typeface="verdana"/>
                <a:sym typeface="verdana"/>
              </a:rPr>
              <a:t>3. F3 = xy' + x'z</a:t>
            </a:r>
            <a:endParaRPr sz="1800">
              <a:solidFill>
                <a:schemeClr val="dk1"/>
              </a:solidFill>
              <a:latin typeface="Arial"/>
              <a:ea typeface="Arial"/>
              <a:cs typeface="Arial"/>
              <a:sym typeface="Arial"/>
            </a:endParaRPr>
          </a:p>
        </p:txBody>
      </p:sp>
      <p:pic>
        <p:nvPicPr>
          <p:cNvPr id="277" name="Google Shape;277;p21" descr="Examples of Boolean algebra simplifications using logic gates"/>
          <p:cNvPicPr preferRelativeResize="0"/>
          <p:nvPr/>
        </p:nvPicPr>
        <p:blipFill rotWithShape="1">
          <a:blip r:embed="rId5">
            <a:alphaModFix/>
          </a:blip>
          <a:srcRect/>
          <a:stretch/>
        </p:blipFill>
        <p:spPr>
          <a:xfrm>
            <a:off x="382555" y="4122970"/>
            <a:ext cx="3656045" cy="2200275"/>
          </a:xfrm>
          <a:prstGeom prst="rect">
            <a:avLst/>
          </a:prstGeom>
          <a:noFill/>
          <a:ln>
            <a:noFill/>
          </a:ln>
        </p:spPr>
      </p:pic>
      <p:sp>
        <p:nvSpPr>
          <p:cNvPr id="278" name="Google Shape;278;p21"/>
          <p:cNvSpPr txBox="1"/>
          <p:nvPr/>
        </p:nvSpPr>
        <p:spPr>
          <a:xfrm>
            <a:off x="5215811" y="3708919"/>
            <a:ext cx="3141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000000"/>
                </a:solidFill>
                <a:latin typeface="verdana"/>
                <a:ea typeface="verdana"/>
                <a:cs typeface="verdana"/>
                <a:sym typeface="verdana"/>
              </a:rPr>
              <a:t>4. F4 = x'y'z + x'yz + xy'</a:t>
            </a:r>
            <a:endParaRPr sz="1800">
              <a:solidFill>
                <a:schemeClr val="dk1"/>
              </a:solidFill>
              <a:latin typeface="Arial"/>
              <a:ea typeface="Arial"/>
              <a:cs typeface="Arial"/>
              <a:sym typeface="Arial"/>
            </a:endParaRPr>
          </a:p>
        </p:txBody>
      </p:sp>
      <p:pic>
        <p:nvPicPr>
          <p:cNvPr id="279" name="Google Shape;279;p21" descr="Examples of Boolean algebra simplifications using logic gates"/>
          <p:cNvPicPr preferRelativeResize="0"/>
          <p:nvPr/>
        </p:nvPicPr>
        <p:blipFill rotWithShape="1">
          <a:blip r:embed="rId6">
            <a:alphaModFix/>
          </a:blip>
          <a:srcRect/>
          <a:stretch/>
        </p:blipFill>
        <p:spPr>
          <a:xfrm>
            <a:off x="4463858" y="4332281"/>
            <a:ext cx="4645211" cy="1781651"/>
          </a:xfrm>
          <a:prstGeom prst="rect">
            <a:avLst/>
          </a:prstGeom>
          <a:noFill/>
          <a:ln>
            <a:noFill/>
          </a:ln>
        </p:spPr>
      </p:pic>
      <p:sp>
        <p:nvSpPr>
          <p:cNvPr id="280" name="Google Shape;280;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81" name="Google Shape;281;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0" i="0">
                <a:latin typeface="Arial"/>
                <a:ea typeface="Arial"/>
                <a:cs typeface="Arial"/>
                <a:sym typeface="Arial"/>
              </a:rPr>
              <a:t>Laws of Boolean algebra</a:t>
            </a:r>
            <a:br>
              <a:rPr lang="en-US" b="0" i="0">
                <a:solidFill>
                  <a:srgbClr val="610B38"/>
                </a:solidFill>
                <a:latin typeface="Arial"/>
                <a:ea typeface="Arial"/>
                <a:cs typeface="Arial"/>
                <a:sym typeface="Arial"/>
              </a:rPr>
            </a:br>
            <a:endParaRPr/>
          </a:p>
        </p:txBody>
      </p:sp>
      <p:sp>
        <p:nvSpPr>
          <p:cNvPr id="287" name="Google Shape;287;p22"/>
          <p:cNvSpPr txBox="1"/>
          <p:nvPr/>
        </p:nvSpPr>
        <p:spPr>
          <a:xfrm>
            <a:off x="342900" y="1143000"/>
            <a:ext cx="8458200"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rgbClr val="000000"/>
                </a:solidFill>
                <a:latin typeface="Calibri"/>
                <a:ea typeface="Calibri"/>
                <a:cs typeface="Calibri"/>
                <a:sym typeface="Calibri"/>
              </a:rPr>
              <a:t>The basic Laws of Boolean Algebra can be stated as follows:</a:t>
            </a:r>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b="0" i="0">
              <a:solidFill>
                <a:srgbClr val="000000"/>
              </a:solidFill>
              <a:latin typeface="Calibri"/>
              <a:ea typeface="Calibri"/>
              <a:cs typeface="Calibri"/>
              <a:sym typeface="Calibri"/>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Commutative Law states that the interchanging of the order of operands in a Boolean equation does not change its result. For example:</a:t>
            </a:r>
            <a:endParaRPr/>
          </a:p>
          <a:p>
            <a:pPr marL="0" marR="0" lvl="0" indent="0" algn="l" rtl="0">
              <a:spcBef>
                <a:spcPts val="0"/>
              </a:spcBef>
              <a:spcAft>
                <a:spcPts val="0"/>
              </a:spcAft>
              <a:buClr>
                <a:schemeClr val="dk1"/>
              </a:buClr>
              <a:buSzPts val="1600"/>
              <a:buFont typeface="Arial"/>
              <a:buNone/>
            </a:pPr>
            <a:endParaRPr sz="1600">
              <a:solidFill>
                <a:srgbClr val="000000"/>
              </a:solidFill>
              <a:latin typeface="Calibri"/>
              <a:ea typeface="Calibri"/>
              <a:cs typeface="Calibri"/>
              <a:sym typeface="Calibri"/>
            </a:endParaRPr>
          </a:p>
          <a:p>
            <a:pPr marL="742950" marR="0" lvl="1"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OR operator → A + B = B + A</a:t>
            </a:r>
            <a:endParaRPr/>
          </a:p>
          <a:p>
            <a:pPr marL="742950" marR="0" lvl="1" indent="-285750" algn="l" rtl="0">
              <a:spcBef>
                <a:spcPts val="0"/>
              </a:spcBef>
              <a:spcAft>
                <a:spcPts val="0"/>
              </a:spcAft>
              <a:buClr>
                <a:srgbClr val="000000"/>
              </a:buClr>
              <a:buSzPts val="1600"/>
              <a:buFont typeface="Arial"/>
              <a:buChar char="•"/>
            </a:pPr>
            <a:r>
              <a:rPr lang="en-US" sz="1600" b="0" i="0" u="none" strike="noStrike" cap="none">
                <a:solidFill>
                  <a:srgbClr val="000000"/>
                </a:solidFill>
                <a:latin typeface="Calibri"/>
                <a:ea typeface="Calibri"/>
                <a:cs typeface="Calibri"/>
                <a:sym typeface="Calibri"/>
              </a:rPr>
              <a:t>AND operator → A * B = B * A</a:t>
            </a:r>
            <a:endParaRPr/>
          </a:p>
          <a:p>
            <a:pPr marL="742950" marR="0" lvl="1" indent="-184150" algn="l" rtl="0">
              <a:spcBef>
                <a:spcPts val="0"/>
              </a:spcBef>
              <a:spcAft>
                <a:spcPts val="0"/>
              </a:spcAft>
              <a:buClr>
                <a:schemeClr val="dk1"/>
              </a:buClr>
              <a:buSzPts val="1600"/>
              <a:buFont typeface="Arial"/>
              <a:buNone/>
            </a:pPr>
            <a:endParaRPr sz="1600" b="0" i="0" u="none" strike="noStrike" cap="none">
              <a:solidFill>
                <a:srgbClr val="000000"/>
              </a:solidFill>
              <a:latin typeface="Calibri"/>
              <a:ea typeface="Calibri"/>
              <a:cs typeface="Calibri"/>
              <a:sym typeface="Calibri"/>
            </a:endParaRPr>
          </a:p>
          <a:p>
            <a:pPr marL="457200" marR="0" lvl="1"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Associative Law of multiplication states that the AND operation are done on two or more than two variables. For example:</a:t>
            </a:r>
            <a:endParaRPr/>
          </a:p>
          <a:p>
            <a:pPr marL="0" marR="0" lvl="0" indent="0" algn="l" rtl="0">
              <a:spcBef>
                <a:spcPts val="0"/>
              </a:spcBef>
              <a:spcAft>
                <a:spcPts val="0"/>
              </a:spcAft>
              <a:buClr>
                <a:schemeClr val="dk1"/>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     A * (B * C) = (A * B) * C</a:t>
            </a:r>
            <a:endParaRPr/>
          </a:p>
        </p:txBody>
      </p:sp>
      <p:sp>
        <p:nvSpPr>
          <p:cNvPr id="288" name="Google Shape;28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89" name="Google Shape;28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0" i="0">
                <a:latin typeface="Arial"/>
                <a:ea typeface="Arial"/>
                <a:cs typeface="Arial"/>
                <a:sym typeface="Arial"/>
              </a:rPr>
              <a:t>Laws of Boolean algebra</a:t>
            </a:r>
            <a:endParaRPr/>
          </a:p>
        </p:txBody>
      </p:sp>
      <p:sp>
        <p:nvSpPr>
          <p:cNvPr id="295" name="Google Shape;295;p23"/>
          <p:cNvSpPr txBox="1"/>
          <p:nvPr/>
        </p:nvSpPr>
        <p:spPr>
          <a:xfrm>
            <a:off x="533400" y="909736"/>
            <a:ext cx="7620000" cy="5509200"/>
          </a:xfrm>
          <a:prstGeom prst="rect">
            <a:avLst/>
          </a:prstGeom>
          <a:noFill/>
          <a:ln>
            <a:noFill/>
          </a:ln>
        </p:spPr>
        <p:txBody>
          <a:bodyPr spcFirstLastPara="1" wrap="square" lIns="91425" tIns="45700" rIns="91425" bIns="45700" anchor="t" anchorCtr="0">
            <a:spAutoFit/>
          </a:bodyPr>
          <a:lstStyle/>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Distributive Law states that the multiplication of two variables and adding the result with a variable will result in the same value as multiplication of addition of the variable with individual variables.</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 For example:</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BC = (A + B) (A + C).</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Annulment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A.0 = 0</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+ 1 = 1</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Identity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A.1 = A</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+ 0 = A</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Idempotent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A = A</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A.A = A</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Complement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A' = 1</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A.A'= 0</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Double negation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A</a:t>
            </a:r>
            <a:endParaRPr/>
          </a:p>
          <a:p>
            <a:pPr marL="0" marR="0" lvl="0" indent="-101600" algn="l" rtl="0">
              <a:spcBef>
                <a:spcPts val="0"/>
              </a:spcBef>
              <a:spcAft>
                <a:spcPts val="0"/>
              </a:spcAft>
              <a:buClr>
                <a:srgbClr val="000000"/>
              </a:buClr>
              <a:buSzPts val="1600"/>
              <a:buFont typeface="Arial"/>
              <a:buChar char="•"/>
            </a:pPr>
            <a:r>
              <a:rPr lang="en-US" sz="1600" b="0">
                <a:solidFill>
                  <a:srgbClr val="000000"/>
                </a:solidFill>
                <a:latin typeface="Calibri"/>
                <a:ea typeface="Calibri"/>
                <a:cs typeface="Calibri"/>
                <a:sym typeface="Calibri"/>
              </a:rPr>
              <a:t>Absorption law:</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A.(A+B) = A</a:t>
            </a:r>
            <a:br>
              <a:rPr lang="en-US" sz="1600" b="0">
                <a:solidFill>
                  <a:srgbClr val="000000"/>
                </a:solidFill>
                <a:latin typeface="Calibri"/>
                <a:ea typeface="Calibri"/>
                <a:cs typeface="Calibri"/>
                <a:sym typeface="Calibri"/>
              </a:rPr>
            </a:br>
            <a:r>
              <a:rPr lang="en-US" sz="1600" b="0">
                <a:solidFill>
                  <a:srgbClr val="000000"/>
                </a:solidFill>
                <a:latin typeface="Calibri"/>
                <a:ea typeface="Calibri"/>
                <a:cs typeface="Calibri"/>
                <a:sym typeface="Calibri"/>
              </a:rPr>
              <a:t>A + AB = A</a:t>
            </a:r>
            <a:endParaRPr/>
          </a:p>
        </p:txBody>
      </p:sp>
      <p:sp>
        <p:nvSpPr>
          <p:cNvPr id="296" name="Google Shape;29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297" name="Google Shape;29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4"/>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br>
              <a:rPr lang="en-US" sz="3200" b="0" i="0">
                <a:latin typeface="Calibri"/>
                <a:ea typeface="Calibri"/>
                <a:cs typeface="Calibri"/>
                <a:sym typeface="Calibri"/>
              </a:rPr>
            </a:br>
            <a:r>
              <a:rPr lang="en-US" sz="3200" b="0" i="0">
                <a:latin typeface="Calibri"/>
                <a:ea typeface="Calibri"/>
                <a:cs typeface="Calibri"/>
                <a:sym typeface="Calibri"/>
              </a:rPr>
              <a:t>De-Morgan's Theorem</a:t>
            </a:r>
            <a:br>
              <a:rPr lang="en-US" sz="3200" b="0" i="0">
                <a:latin typeface="Calibri"/>
                <a:ea typeface="Calibri"/>
                <a:cs typeface="Calibri"/>
                <a:sym typeface="Calibri"/>
              </a:rPr>
            </a:br>
            <a:endParaRPr sz="3200">
              <a:latin typeface="Calibri"/>
              <a:ea typeface="Calibri"/>
              <a:cs typeface="Calibri"/>
              <a:sym typeface="Calibri"/>
            </a:endParaRPr>
          </a:p>
        </p:txBody>
      </p:sp>
      <p:sp>
        <p:nvSpPr>
          <p:cNvPr id="303" name="Google Shape;303;p24"/>
          <p:cNvSpPr txBox="1">
            <a:spLocks noGrp="1"/>
          </p:cNvSpPr>
          <p:nvPr>
            <p:ph type="subTitle" idx="1"/>
          </p:nvPr>
        </p:nvSpPr>
        <p:spPr>
          <a:xfrm>
            <a:off x="495300" y="990600"/>
            <a:ext cx="8153400" cy="16002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600"/>
              <a:buFont typeface="Arial"/>
              <a:buChar char="•"/>
            </a:pPr>
            <a:r>
              <a:rPr lang="en-US" sz="1600" b="0" i="0">
                <a:solidFill>
                  <a:schemeClr val="dk1"/>
                </a:solidFill>
              </a:rPr>
              <a:t>A famous mathematician </a:t>
            </a:r>
            <a:r>
              <a:rPr lang="en-US" sz="1600" b="1" i="0">
                <a:solidFill>
                  <a:schemeClr val="dk1"/>
                </a:solidFill>
              </a:rPr>
              <a:t>DeMorgan</a:t>
            </a:r>
            <a:r>
              <a:rPr lang="en-US" sz="1600" b="0" i="0">
                <a:solidFill>
                  <a:schemeClr val="dk1"/>
                </a:solidFill>
              </a:rPr>
              <a:t> invented the two most important theorems of boolean algebra. </a:t>
            </a:r>
            <a:endParaRPr/>
          </a:p>
          <a:p>
            <a:pPr marL="285750" lvl="0" indent="-285750" algn="just" rtl="0">
              <a:spcBef>
                <a:spcPts val="320"/>
              </a:spcBef>
              <a:spcAft>
                <a:spcPts val="0"/>
              </a:spcAft>
              <a:buClr>
                <a:schemeClr val="dk1"/>
              </a:buClr>
              <a:buSzPts val="1600"/>
              <a:buFont typeface="Arial"/>
              <a:buChar char="•"/>
            </a:pPr>
            <a:r>
              <a:rPr lang="en-US" sz="1600" b="0" i="0">
                <a:solidFill>
                  <a:schemeClr val="dk1"/>
                </a:solidFill>
              </a:rPr>
              <a:t>The DeMorgan's theorems are used for mathematical verification of the equivalency of the NOR and negative-AND gates and the negative-OR and NAND gates.</a:t>
            </a:r>
            <a:endParaRPr/>
          </a:p>
          <a:p>
            <a:pPr marL="285750" lvl="0" indent="-285750" algn="just" rtl="0">
              <a:spcBef>
                <a:spcPts val="320"/>
              </a:spcBef>
              <a:spcAft>
                <a:spcPts val="0"/>
              </a:spcAft>
              <a:buClr>
                <a:schemeClr val="dk1"/>
              </a:buClr>
              <a:buSzPts val="1600"/>
              <a:buFont typeface="Arial"/>
              <a:buChar char="•"/>
            </a:pPr>
            <a:r>
              <a:rPr lang="en-US" sz="1600" b="0" i="0">
                <a:solidFill>
                  <a:schemeClr val="dk1"/>
                </a:solidFill>
              </a:rPr>
              <a:t> These theorems play an important role in solving various </a:t>
            </a:r>
            <a:r>
              <a:rPr lang="en-US" sz="1600">
                <a:solidFill>
                  <a:schemeClr val="dk1"/>
                </a:solidFill>
              </a:rPr>
              <a:t>B</a:t>
            </a:r>
            <a:r>
              <a:rPr lang="en-US" sz="1600" b="0" i="0">
                <a:solidFill>
                  <a:schemeClr val="dk1"/>
                </a:solidFill>
              </a:rPr>
              <a:t>oolean </a:t>
            </a:r>
            <a:r>
              <a:rPr lang="en-US" sz="1600">
                <a:solidFill>
                  <a:schemeClr val="dk1"/>
                </a:solidFill>
              </a:rPr>
              <a:t>A</a:t>
            </a:r>
            <a:r>
              <a:rPr lang="en-US" sz="1600" b="0" i="0">
                <a:solidFill>
                  <a:schemeClr val="dk1"/>
                </a:solidFill>
              </a:rPr>
              <a:t>lgebra expressions. In the below table, the logical operation for each combination of the input variable is defined.</a:t>
            </a:r>
            <a:endParaRPr sz="1600">
              <a:solidFill>
                <a:schemeClr val="dk1"/>
              </a:solidFill>
            </a:endParaRPr>
          </a:p>
        </p:txBody>
      </p:sp>
      <p:pic>
        <p:nvPicPr>
          <p:cNvPr id="304" name="Google Shape;304;p24"/>
          <p:cNvPicPr preferRelativeResize="0"/>
          <p:nvPr/>
        </p:nvPicPr>
        <p:blipFill rotWithShape="1">
          <a:blip r:embed="rId3">
            <a:alphaModFix/>
          </a:blip>
          <a:srcRect/>
          <a:stretch/>
        </p:blipFill>
        <p:spPr>
          <a:xfrm>
            <a:off x="918746" y="2950722"/>
            <a:ext cx="7729954" cy="2916678"/>
          </a:xfrm>
          <a:prstGeom prst="rect">
            <a:avLst/>
          </a:prstGeom>
          <a:noFill/>
          <a:ln>
            <a:noFill/>
          </a:ln>
        </p:spPr>
      </p:pic>
      <p:sp>
        <p:nvSpPr>
          <p:cNvPr id="305" name="Google Shape;30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06" name="Google Shape;30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5"/>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Rules of De-Morgan’s Theorem</a:t>
            </a:r>
            <a:endParaRPr/>
          </a:p>
        </p:txBody>
      </p:sp>
      <p:sp>
        <p:nvSpPr>
          <p:cNvPr id="312" name="Google Shape;312;p25"/>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00000"/>
              </a:buClr>
              <a:buSzPts val="1600"/>
              <a:buNone/>
            </a:pPr>
            <a:r>
              <a:rPr lang="en-US" sz="1600" b="0" i="0">
                <a:solidFill>
                  <a:srgbClr val="000000"/>
                </a:solidFill>
              </a:rPr>
              <a:t>The rules of De-Morgan's theorem are produced from the Boolean expressions for </a:t>
            </a:r>
            <a:r>
              <a:rPr lang="en-US" sz="1600" b="0" i="0" u="sng" strike="noStrike">
                <a:solidFill>
                  <a:srgbClr val="008000"/>
                </a:solidFill>
                <a:hlinkClick r:id="rId3">
                  <a:extLst>
                    <a:ext uri="{A12FA001-AC4F-418D-AE19-62706E023703}">
                      <ahyp:hlinkClr xmlns:ahyp="http://schemas.microsoft.com/office/drawing/2018/hyperlinkcolor" val="tx"/>
                    </a:ext>
                  </a:extLst>
                </a:hlinkClick>
              </a:rPr>
              <a:t>OR</a:t>
            </a:r>
            <a:r>
              <a:rPr lang="en-US" sz="1600" b="0" i="0">
                <a:solidFill>
                  <a:srgbClr val="000000"/>
                </a:solidFill>
              </a:rPr>
              <a:t>, </a:t>
            </a:r>
            <a:r>
              <a:rPr lang="en-US" sz="1600" b="0" i="0" u="sng" strike="noStrike">
                <a:solidFill>
                  <a:srgbClr val="008000"/>
                </a:solidFill>
                <a:hlinkClick r:id="rId4">
                  <a:extLst>
                    <a:ext uri="{A12FA001-AC4F-418D-AE19-62706E023703}">
                      <ahyp:hlinkClr xmlns:ahyp="http://schemas.microsoft.com/office/drawing/2018/hyperlinkcolor" val="tx"/>
                    </a:ext>
                  </a:extLst>
                </a:hlinkClick>
              </a:rPr>
              <a:t>AND</a:t>
            </a:r>
            <a:r>
              <a:rPr lang="en-US" sz="1600" b="0" i="0">
                <a:solidFill>
                  <a:srgbClr val="000000"/>
                </a:solidFill>
              </a:rPr>
              <a:t>,   and NOT using two input variables x and y. </a:t>
            </a:r>
            <a:endParaRPr/>
          </a:p>
          <a:p>
            <a:pPr marL="0" lvl="0" indent="0" algn="just" rtl="0">
              <a:spcBef>
                <a:spcPts val="320"/>
              </a:spcBef>
              <a:spcAft>
                <a:spcPts val="0"/>
              </a:spcAft>
              <a:buClr>
                <a:srgbClr val="888888"/>
              </a:buClr>
              <a:buSzPts val="1600"/>
              <a:buNone/>
            </a:pPr>
            <a:endParaRPr sz="1600" b="0" i="0">
              <a:solidFill>
                <a:srgbClr val="000000"/>
              </a:solidFill>
            </a:endParaRPr>
          </a:p>
          <a:p>
            <a:pPr marL="285750" lvl="0" indent="-285750" algn="just" rtl="0">
              <a:spcBef>
                <a:spcPts val="320"/>
              </a:spcBef>
              <a:spcAft>
                <a:spcPts val="0"/>
              </a:spcAft>
              <a:buClr>
                <a:srgbClr val="000000"/>
              </a:buClr>
              <a:buSzPts val="1600"/>
              <a:buFont typeface="Arial"/>
              <a:buChar char="•"/>
            </a:pPr>
            <a:r>
              <a:rPr lang="en-US" sz="1600" b="0" i="0">
                <a:solidFill>
                  <a:srgbClr val="000000"/>
                </a:solidFill>
              </a:rPr>
              <a:t>The first theorem of Demorgan's says that if we perform the AND operation of two input variables and then perform the NOT operation of the result, the result will be the same as the OR operation of the complement of that variable. </a:t>
            </a:r>
            <a:endParaRPr/>
          </a:p>
          <a:p>
            <a:pPr marL="285750" lvl="0" indent="-184150" algn="just" rtl="0">
              <a:spcBef>
                <a:spcPts val="320"/>
              </a:spcBef>
              <a:spcAft>
                <a:spcPts val="0"/>
              </a:spcAft>
              <a:buClr>
                <a:srgbClr val="888888"/>
              </a:buClr>
              <a:buSzPts val="1600"/>
              <a:buFont typeface="Arial"/>
              <a:buNone/>
            </a:pPr>
            <a:endParaRPr sz="1600" b="0" i="0">
              <a:solidFill>
                <a:srgbClr val="000000"/>
              </a:solidFill>
            </a:endParaRPr>
          </a:p>
          <a:p>
            <a:pPr marL="285750" lvl="0" indent="-285750" algn="just" rtl="0">
              <a:spcBef>
                <a:spcPts val="320"/>
              </a:spcBef>
              <a:spcAft>
                <a:spcPts val="0"/>
              </a:spcAft>
              <a:buClr>
                <a:srgbClr val="000000"/>
              </a:buClr>
              <a:buSzPts val="1600"/>
              <a:buFont typeface="Arial"/>
              <a:buChar char="•"/>
            </a:pPr>
            <a:r>
              <a:rPr lang="en-US" sz="1600" b="0" i="0">
                <a:solidFill>
                  <a:srgbClr val="000000"/>
                </a:solidFill>
              </a:rPr>
              <a:t>The second theorem of DeMorgan says that if we perform the OR operation of two input variables and then perform the </a:t>
            </a:r>
            <a:r>
              <a:rPr lang="en-US" sz="1600" b="0" i="0" u="sng" strike="noStrike">
                <a:solidFill>
                  <a:srgbClr val="008000"/>
                </a:solidFill>
                <a:hlinkClick r:id="rId5">
                  <a:extLst>
                    <a:ext uri="{A12FA001-AC4F-418D-AE19-62706E023703}">
                      <ahyp:hlinkClr xmlns:ahyp="http://schemas.microsoft.com/office/drawing/2018/hyperlinkcolor" val="tx"/>
                    </a:ext>
                  </a:extLst>
                </a:hlinkClick>
              </a:rPr>
              <a:t>NOT</a:t>
            </a:r>
            <a:r>
              <a:rPr lang="en-US" sz="1600" b="0" i="0">
                <a:solidFill>
                  <a:srgbClr val="000000"/>
                </a:solidFill>
              </a:rPr>
              <a:t> operation of the result, the result will be the same as the AND operation of the complement of that variable.</a:t>
            </a:r>
            <a:endParaRPr sz="1600"/>
          </a:p>
        </p:txBody>
      </p:sp>
      <p:sp>
        <p:nvSpPr>
          <p:cNvPr id="313" name="Google Shape;3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14" name="Google Shape;3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0" i="0">
                <a:latin typeface="Arial"/>
                <a:ea typeface="Arial"/>
                <a:cs typeface="Arial"/>
                <a:sym typeface="Arial"/>
              </a:rPr>
              <a:t>De-Morgan's First Theorem</a:t>
            </a:r>
            <a:br>
              <a:rPr lang="en-US" b="0" i="0">
                <a:latin typeface="Arial"/>
                <a:ea typeface="Arial"/>
                <a:cs typeface="Arial"/>
                <a:sym typeface="Arial"/>
              </a:rPr>
            </a:br>
            <a:endParaRPr/>
          </a:p>
        </p:txBody>
      </p:sp>
      <p:sp>
        <p:nvSpPr>
          <p:cNvPr id="320" name="Google Shape;320;p26"/>
          <p:cNvSpPr txBox="1">
            <a:spLocks noGrp="1"/>
          </p:cNvSpPr>
          <p:nvPr>
            <p:ph type="subTitle" idx="1"/>
          </p:nvPr>
        </p:nvSpPr>
        <p:spPr>
          <a:xfrm>
            <a:off x="495300" y="1066800"/>
            <a:ext cx="8153400" cy="12192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00000"/>
              </a:buClr>
              <a:buSzPts val="1600"/>
              <a:buNone/>
            </a:pPr>
            <a:r>
              <a:rPr lang="en-US" sz="1600" b="0" i="0">
                <a:solidFill>
                  <a:srgbClr val="000000"/>
                </a:solidFill>
              </a:rPr>
              <a:t>According to the first theorem, the complement result of the AND operation is equal to the OR operation of the complement of that variable. </a:t>
            </a:r>
            <a:endParaRPr/>
          </a:p>
          <a:p>
            <a:pPr marL="0" lvl="0" indent="0" algn="just" rtl="0">
              <a:spcBef>
                <a:spcPts val="320"/>
              </a:spcBef>
              <a:spcAft>
                <a:spcPts val="0"/>
              </a:spcAft>
              <a:buClr>
                <a:srgbClr val="000000"/>
              </a:buClr>
              <a:buSzPts val="1600"/>
              <a:buNone/>
            </a:pPr>
            <a:r>
              <a:rPr lang="en-US" sz="1600" b="0" i="0">
                <a:solidFill>
                  <a:srgbClr val="000000"/>
                </a:solidFill>
              </a:rPr>
              <a:t>Thus, it is equivalent to the </a:t>
            </a:r>
            <a:r>
              <a:rPr lang="en-US" sz="1600" b="0" i="0" u="sng" strike="noStrike">
                <a:solidFill>
                  <a:srgbClr val="008000"/>
                </a:solidFill>
                <a:hlinkClick r:id="rId3">
                  <a:extLst>
                    <a:ext uri="{A12FA001-AC4F-418D-AE19-62706E023703}">
                      <ahyp:hlinkClr xmlns:ahyp="http://schemas.microsoft.com/office/drawing/2018/hyperlinkcolor" val="tx"/>
                    </a:ext>
                  </a:extLst>
                </a:hlinkClick>
              </a:rPr>
              <a:t>NAND</a:t>
            </a:r>
            <a:r>
              <a:rPr lang="en-US" sz="1600" b="0" i="0">
                <a:solidFill>
                  <a:srgbClr val="000000"/>
                </a:solidFill>
              </a:rPr>
              <a:t> function and is a negative-OR function proving that (A.B)' = A'+B' and we can show this using the following table.</a:t>
            </a:r>
            <a:endParaRPr sz="1600"/>
          </a:p>
        </p:txBody>
      </p:sp>
      <p:pic>
        <p:nvPicPr>
          <p:cNvPr id="321" name="Google Shape;321;p26"/>
          <p:cNvPicPr preferRelativeResize="0"/>
          <p:nvPr/>
        </p:nvPicPr>
        <p:blipFill rotWithShape="1">
          <a:blip r:embed="rId4">
            <a:alphaModFix/>
          </a:blip>
          <a:srcRect/>
          <a:stretch/>
        </p:blipFill>
        <p:spPr>
          <a:xfrm>
            <a:off x="216367" y="2187945"/>
            <a:ext cx="8453410" cy="2157451"/>
          </a:xfrm>
          <a:prstGeom prst="rect">
            <a:avLst/>
          </a:prstGeom>
          <a:noFill/>
          <a:ln>
            <a:noFill/>
          </a:ln>
        </p:spPr>
      </p:pic>
      <p:pic>
        <p:nvPicPr>
          <p:cNvPr id="322" name="Google Shape;322;p26" descr="De-Morgans Theorem"/>
          <p:cNvPicPr preferRelativeResize="0"/>
          <p:nvPr/>
        </p:nvPicPr>
        <p:blipFill rotWithShape="1">
          <a:blip r:embed="rId5">
            <a:alphaModFix/>
          </a:blip>
          <a:srcRect/>
          <a:stretch/>
        </p:blipFill>
        <p:spPr>
          <a:xfrm>
            <a:off x="2514600" y="4387815"/>
            <a:ext cx="3429000" cy="2157452"/>
          </a:xfrm>
          <a:prstGeom prst="rect">
            <a:avLst/>
          </a:prstGeom>
          <a:noFill/>
          <a:ln>
            <a:noFill/>
          </a:ln>
        </p:spPr>
      </p:pic>
      <p:sp>
        <p:nvSpPr>
          <p:cNvPr id="323" name="Google Shape;32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24" name="Google Shape;32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7"/>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0" i="0"/>
              <a:t>De-Morgan's Second Theorem</a:t>
            </a:r>
            <a:br>
              <a:rPr lang="en-US" b="0" i="0"/>
            </a:br>
            <a:endParaRPr/>
          </a:p>
        </p:txBody>
      </p:sp>
      <p:sp>
        <p:nvSpPr>
          <p:cNvPr id="330" name="Google Shape;330;p27"/>
          <p:cNvSpPr txBox="1">
            <a:spLocks noGrp="1"/>
          </p:cNvSpPr>
          <p:nvPr>
            <p:ph type="subTitle" idx="1"/>
          </p:nvPr>
        </p:nvSpPr>
        <p:spPr>
          <a:xfrm>
            <a:off x="304800" y="943584"/>
            <a:ext cx="8153400" cy="11430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00000"/>
              </a:buClr>
              <a:buSzPts val="1600"/>
              <a:buNone/>
            </a:pPr>
            <a:r>
              <a:rPr lang="en-US" sz="1600" b="0" i="0">
                <a:solidFill>
                  <a:srgbClr val="000000"/>
                </a:solidFill>
              </a:rPr>
              <a:t>According to the second theorem, the complement result of the OR operation is equal to the AND operation of the complement of that variable. </a:t>
            </a:r>
            <a:endParaRPr/>
          </a:p>
          <a:p>
            <a:pPr marL="0" lvl="0" indent="0" algn="just" rtl="0">
              <a:spcBef>
                <a:spcPts val="320"/>
              </a:spcBef>
              <a:spcAft>
                <a:spcPts val="0"/>
              </a:spcAft>
              <a:buClr>
                <a:srgbClr val="000000"/>
              </a:buClr>
              <a:buSzPts val="1600"/>
              <a:buNone/>
            </a:pPr>
            <a:r>
              <a:rPr lang="en-US" sz="1600" b="0" i="0">
                <a:solidFill>
                  <a:srgbClr val="000000"/>
                </a:solidFill>
              </a:rPr>
              <a:t>Thus, it is the equivalent of the NOR function and is a negative-AND function proving that (A+B)' = A'.B' and we can show this using the following truth table.</a:t>
            </a:r>
            <a:endParaRPr sz="1600"/>
          </a:p>
        </p:txBody>
      </p:sp>
      <p:pic>
        <p:nvPicPr>
          <p:cNvPr id="331" name="Google Shape;331;p27"/>
          <p:cNvPicPr preferRelativeResize="0"/>
          <p:nvPr/>
        </p:nvPicPr>
        <p:blipFill rotWithShape="1">
          <a:blip r:embed="rId3">
            <a:alphaModFix/>
          </a:blip>
          <a:srcRect/>
          <a:stretch/>
        </p:blipFill>
        <p:spPr>
          <a:xfrm>
            <a:off x="304800" y="2152099"/>
            <a:ext cx="8382000" cy="2006007"/>
          </a:xfrm>
          <a:prstGeom prst="rect">
            <a:avLst/>
          </a:prstGeom>
          <a:noFill/>
          <a:ln>
            <a:noFill/>
          </a:ln>
        </p:spPr>
      </p:pic>
      <p:pic>
        <p:nvPicPr>
          <p:cNvPr id="332" name="Google Shape;332;p27" descr="De-Morgans Theorem"/>
          <p:cNvPicPr preferRelativeResize="0"/>
          <p:nvPr/>
        </p:nvPicPr>
        <p:blipFill rotWithShape="1">
          <a:blip r:embed="rId4">
            <a:alphaModFix/>
          </a:blip>
          <a:srcRect/>
          <a:stretch/>
        </p:blipFill>
        <p:spPr>
          <a:xfrm>
            <a:off x="2590800" y="4223620"/>
            <a:ext cx="3505200" cy="2367679"/>
          </a:xfrm>
          <a:prstGeom prst="rect">
            <a:avLst/>
          </a:prstGeom>
          <a:noFill/>
          <a:ln>
            <a:noFill/>
          </a:ln>
        </p:spPr>
      </p:pic>
      <p:sp>
        <p:nvSpPr>
          <p:cNvPr id="333" name="Google Shape;33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34" name="Google Shape;33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8"/>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Examples</a:t>
            </a:r>
            <a:endParaRPr/>
          </a:p>
        </p:txBody>
      </p:sp>
      <p:sp>
        <p:nvSpPr>
          <p:cNvPr id="340" name="Google Shape;340;p28"/>
          <p:cNvSpPr txBox="1"/>
          <p:nvPr/>
        </p:nvSpPr>
        <p:spPr>
          <a:xfrm>
            <a:off x="609600" y="990600"/>
            <a:ext cx="78486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Calibri"/>
                <a:ea typeface="Calibri"/>
                <a:cs typeface="Calibri"/>
                <a:sym typeface="Calibri"/>
              </a:rPr>
              <a:t>Example 1: (A.B.C)'</a:t>
            </a:r>
            <a:endParaRPr sz="1800" b="0" i="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0" i="0">
                <a:solidFill>
                  <a:srgbClr val="000000"/>
                </a:solidFill>
                <a:latin typeface="Calibri"/>
                <a:ea typeface="Calibri"/>
                <a:cs typeface="Calibri"/>
                <a:sym typeface="Calibri"/>
              </a:rPr>
              <a:t>(A.B.C)'=A'+B'+C’</a:t>
            </a:r>
            <a:endParaRPr/>
          </a:p>
          <a:p>
            <a:pPr marL="0" marR="0" lvl="0" indent="0" algn="l" rtl="0">
              <a:spcBef>
                <a:spcPts val="0"/>
              </a:spcBef>
              <a:spcAft>
                <a:spcPts val="0"/>
              </a:spcAft>
              <a:buNone/>
            </a:pP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i="0">
                <a:solidFill>
                  <a:srgbClr val="000000"/>
                </a:solidFill>
                <a:latin typeface="Calibri"/>
                <a:ea typeface="Calibri"/>
                <a:cs typeface="Calibri"/>
                <a:sym typeface="Calibri"/>
              </a:rPr>
              <a:t>Example 2: (A+B+C)'</a:t>
            </a:r>
            <a:endParaRPr sz="1800" b="0" i="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0" i="0">
                <a:solidFill>
                  <a:srgbClr val="000000"/>
                </a:solidFill>
                <a:latin typeface="Calibri"/>
                <a:ea typeface="Calibri"/>
                <a:cs typeface="Calibri"/>
                <a:sym typeface="Calibri"/>
              </a:rPr>
              <a:t>(A+B+C)'=A'.B’.C</a:t>
            </a:r>
            <a:endParaRPr/>
          </a:p>
          <a:p>
            <a:pPr marL="0" marR="0" lvl="0" indent="0" algn="l" rtl="0">
              <a:spcBef>
                <a:spcPts val="0"/>
              </a:spcBef>
              <a:spcAft>
                <a:spcPts val="0"/>
              </a:spcAft>
              <a:buNone/>
            </a:pPr>
            <a:endParaRPr sz="1800" b="0" i="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i="0">
                <a:solidFill>
                  <a:srgbClr val="000000"/>
                </a:solidFill>
                <a:latin typeface="Calibri"/>
                <a:ea typeface="Calibri"/>
                <a:cs typeface="Calibri"/>
                <a:sym typeface="Calibri"/>
              </a:rPr>
              <a:t>Example 3: (AB'.(A + C))'+ A'B.(A + B + C')'</a:t>
            </a:r>
            <a:endParaRPr sz="1800" b="0" i="0">
              <a:solidFill>
                <a:srgbClr val="000000"/>
              </a:solidFill>
              <a:latin typeface="Calibri"/>
              <a:ea typeface="Calibri"/>
              <a:cs typeface="Calibri"/>
              <a:sym typeface="Calibri"/>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endParaRPr sz="1800" b="0" i="0">
              <a:solidFill>
                <a:srgbClr val="000000"/>
              </a:solidFill>
              <a:latin typeface="Calibri"/>
              <a:ea typeface="Calibri"/>
              <a:cs typeface="Calibri"/>
              <a:sym typeface="Calibri"/>
            </a:endParaRPr>
          </a:p>
          <a:p>
            <a:pPr marL="0" marR="0" lvl="0" indent="0" algn="l" rtl="0">
              <a:spcBef>
                <a:spcPts val="0"/>
              </a:spcBef>
              <a:spcAft>
                <a:spcPts val="0"/>
              </a:spcAft>
              <a:buNone/>
            </a:pPr>
            <a:endParaRPr sz="1800" b="0" i="0">
              <a:solidFill>
                <a:srgbClr val="000000"/>
              </a:solidFill>
              <a:latin typeface="Calibri"/>
              <a:ea typeface="Calibri"/>
              <a:cs typeface="Calibri"/>
              <a:sym typeface="Calibri"/>
            </a:endParaRPr>
          </a:p>
        </p:txBody>
      </p:sp>
      <p:pic>
        <p:nvPicPr>
          <p:cNvPr id="341" name="Google Shape;341;p28" descr="De-Morgans Theorem"/>
          <p:cNvPicPr preferRelativeResize="0"/>
          <p:nvPr/>
        </p:nvPicPr>
        <p:blipFill rotWithShape="1">
          <a:blip r:embed="rId3">
            <a:alphaModFix/>
          </a:blip>
          <a:srcRect/>
          <a:stretch/>
        </p:blipFill>
        <p:spPr>
          <a:xfrm>
            <a:off x="1828800" y="3124200"/>
            <a:ext cx="5486400" cy="3431272"/>
          </a:xfrm>
          <a:prstGeom prst="rect">
            <a:avLst/>
          </a:prstGeom>
          <a:noFill/>
          <a:ln>
            <a:noFill/>
          </a:ln>
        </p:spPr>
      </p:pic>
      <p:sp>
        <p:nvSpPr>
          <p:cNvPr id="342" name="Google Shape;34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43" name="Google Shape;34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subTitle" idx="1"/>
          </p:nvPr>
        </p:nvSpPr>
        <p:spPr>
          <a:xfrm>
            <a:off x="1066800" y="3077942"/>
            <a:ext cx="7391400" cy="702115"/>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Clr>
                <a:srgbClr val="4A2103"/>
              </a:buClr>
              <a:buSzPts val="4500"/>
              <a:buNone/>
            </a:pPr>
            <a:r>
              <a:rPr lang="en-US" sz="4500">
                <a:solidFill>
                  <a:srgbClr val="4A2103"/>
                </a:solidFill>
                <a:latin typeface="Times New Roman"/>
                <a:ea typeface="Times New Roman"/>
                <a:cs typeface="Times New Roman"/>
                <a:sym typeface="Times New Roman"/>
              </a:rPr>
              <a:t>NAND	Gate as Universal Gate</a:t>
            </a:r>
            <a:endParaRPr sz="4500">
              <a:latin typeface="Times New Roman"/>
              <a:ea typeface="Times New Roman"/>
              <a:cs typeface="Times New Roman"/>
              <a:sym typeface="Times New Roman"/>
            </a:endParaRPr>
          </a:p>
        </p:txBody>
      </p:sp>
      <p:sp>
        <p:nvSpPr>
          <p:cNvPr id="349" name="Google Shape;34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50" name="Google Shape;35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3"/>
          <p:cNvSpPr/>
          <p:nvPr/>
        </p:nvSpPr>
        <p:spPr>
          <a:xfrm>
            <a:off x="1835659" y="970407"/>
            <a:ext cx="597788"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3"/>
          <p:cNvSpPr txBox="1">
            <a:spLocks noGrp="1"/>
          </p:cNvSpPr>
          <p:nvPr>
            <p:ph type="title"/>
          </p:nvPr>
        </p:nvSpPr>
        <p:spPr>
          <a:xfrm>
            <a:off x="76200" y="-12279"/>
            <a:ext cx="2190274" cy="501580"/>
          </a:xfrm>
          <a:prstGeom prst="rect">
            <a:avLst/>
          </a:prstGeom>
          <a:noFill/>
          <a:ln>
            <a:noFill/>
          </a:ln>
        </p:spPr>
        <p:txBody>
          <a:bodyPr spcFirstLastPara="1" wrap="square" lIns="0" tIns="9025" rIns="0" bIns="0" anchor="ctr" anchorCtr="0">
            <a:spAutoFit/>
          </a:bodyPr>
          <a:lstStyle/>
          <a:p>
            <a:pPr marL="9525" lvl="0" indent="0" algn="l" rtl="0">
              <a:spcBef>
                <a:spcPts val="0"/>
              </a:spcBef>
              <a:spcAft>
                <a:spcPts val="0"/>
              </a:spcAft>
              <a:buNone/>
            </a:pPr>
            <a:r>
              <a:rPr lang="en-US" sz="3200">
                <a:solidFill>
                  <a:srgbClr val="4A2103"/>
                </a:solidFill>
              </a:rPr>
              <a:t>Logic Gates</a:t>
            </a:r>
            <a:endParaRPr sz="3200"/>
          </a:p>
        </p:txBody>
      </p:sp>
      <p:sp>
        <p:nvSpPr>
          <p:cNvPr id="65" name="Google Shape;65;p3"/>
          <p:cNvSpPr txBox="1"/>
          <p:nvPr/>
        </p:nvSpPr>
        <p:spPr>
          <a:xfrm>
            <a:off x="533400" y="1064583"/>
            <a:ext cx="7839075" cy="3328508"/>
          </a:xfrm>
          <a:prstGeom prst="rect">
            <a:avLst/>
          </a:prstGeom>
          <a:noFill/>
          <a:ln>
            <a:noFill/>
          </a:ln>
        </p:spPr>
        <p:txBody>
          <a:bodyPr spcFirstLastPara="1" wrap="square" lIns="0" tIns="10000" rIns="0" bIns="0" anchor="t" anchorCtr="0">
            <a:spAutoFit/>
          </a:bodyPr>
          <a:lstStyle/>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Logic gates are the building blocks used to create digital circuits.</a:t>
            </a:r>
            <a:endParaRPr sz="1500">
              <a:solidFill>
                <a:schemeClr val="dk1"/>
              </a:solidFill>
              <a:latin typeface="Arial"/>
              <a:ea typeface="Arial"/>
              <a:cs typeface="Arial"/>
              <a:sym typeface="Arial"/>
            </a:endParaRPr>
          </a:p>
          <a:p>
            <a:pPr marL="0" marR="0" lvl="0" indent="0" algn="l" rtl="0">
              <a:spcBef>
                <a:spcPts val="11"/>
              </a:spcBef>
              <a:spcAft>
                <a:spcPts val="0"/>
              </a:spcAft>
              <a:buClr>
                <a:schemeClr val="dk1"/>
              </a:buClr>
              <a:buSzPts val="1688"/>
              <a:buFont typeface="Noto Sans Symbols"/>
              <a:buNone/>
            </a:pPr>
            <a:endParaRPr sz="1687">
              <a:solidFill>
                <a:schemeClr val="dk1"/>
              </a:solidFill>
              <a:latin typeface="Times New Roman"/>
              <a:ea typeface="Times New Roman"/>
              <a:cs typeface="Times New Roman"/>
              <a:sym typeface="Times New Roman"/>
            </a:endParaRPr>
          </a:p>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It is an electronic circuit that operate on one or more input signals to produce an output</a:t>
            </a:r>
            <a:endParaRPr/>
          </a:p>
          <a:p>
            <a:pPr marL="266224" marR="0" lvl="0" indent="0" algn="l" rtl="0">
              <a:spcBef>
                <a:spcPts val="0"/>
              </a:spcBef>
              <a:spcAft>
                <a:spcPts val="0"/>
              </a:spcAft>
              <a:buNone/>
            </a:pPr>
            <a:r>
              <a:rPr lang="en-US" sz="1500">
                <a:solidFill>
                  <a:schemeClr val="dk1"/>
                </a:solidFill>
                <a:latin typeface="Arial"/>
                <a:ea typeface="Arial"/>
                <a:cs typeface="Arial"/>
                <a:sym typeface="Arial"/>
              </a:rPr>
              <a:t>signal.</a:t>
            </a:r>
            <a:endParaRPr/>
          </a:p>
          <a:p>
            <a:pPr marL="0" marR="0" lvl="0" indent="0" algn="l" rtl="0">
              <a:spcBef>
                <a:spcPts val="4"/>
              </a:spcBef>
              <a:spcAft>
                <a:spcPts val="0"/>
              </a:spcAft>
              <a:buNone/>
            </a:pPr>
            <a:endParaRPr sz="1687">
              <a:solidFill>
                <a:schemeClr val="dk1"/>
              </a:solidFill>
              <a:latin typeface="Times New Roman"/>
              <a:ea typeface="Times New Roman"/>
              <a:cs typeface="Times New Roman"/>
              <a:sym typeface="Times New Roman"/>
            </a:endParaRPr>
          </a:p>
          <a:p>
            <a:pPr marL="266224" marR="3810" lvl="0" indent="-257175" algn="just"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Imagine you have a battery connected to two switches, A and B, in series with a light  bulb. The two switches make up a logic gate. Because they are in series, switch  A </a:t>
            </a:r>
            <a:r>
              <a:rPr lang="en-US" sz="1500" b="1">
                <a:solidFill>
                  <a:schemeClr val="dk1"/>
                </a:solidFill>
                <a:latin typeface="Arial"/>
                <a:ea typeface="Arial"/>
                <a:cs typeface="Arial"/>
                <a:sym typeface="Arial"/>
              </a:rPr>
              <a:t>AND </a:t>
            </a:r>
            <a:r>
              <a:rPr lang="en-US" sz="1500">
                <a:solidFill>
                  <a:schemeClr val="dk1"/>
                </a:solidFill>
                <a:latin typeface="Arial"/>
                <a:ea typeface="Arial"/>
                <a:cs typeface="Arial"/>
                <a:sym typeface="Arial"/>
              </a:rPr>
              <a:t>switch B both have to be switched on (i.e. logic 1) to make a complete circuit so  that the bulb will light (logic 1 also).</a:t>
            </a:r>
            <a:endParaRPr/>
          </a:p>
          <a:p>
            <a:pPr marL="0" marR="0" lvl="0" indent="0" algn="l" rtl="0">
              <a:spcBef>
                <a:spcPts val="15"/>
              </a:spcBef>
              <a:spcAft>
                <a:spcPts val="0"/>
              </a:spcAft>
              <a:buClr>
                <a:schemeClr val="dk1"/>
              </a:buClr>
              <a:buSzPts val="1688"/>
              <a:buFont typeface="Noto Sans Symbols"/>
              <a:buNone/>
            </a:pPr>
            <a:endParaRPr sz="1687">
              <a:solidFill>
                <a:schemeClr val="dk1"/>
              </a:solidFill>
              <a:latin typeface="Times New Roman"/>
              <a:ea typeface="Times New Roman"/>
              <a:cs typeface="Times New Roman"/>
              <a:sym typeface="Times New Roman"/>
            </a:endParaRPr>
          </a:p>
          <a:p>
            <a:pPr marL="266224" marR="4286" lvl="0" indent="-257175" algn="just" rtl="0">
              <a:spcBef>
                <a:spcPts val="4"/>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But looking at the circuit another way, what would be required to make the bulb not light  (i.e. logic 0). Well provided switch A </a:t>
            </a:r>
            <a:r>
              <a:rPr lang="en-US" sz="1500" b="1" u="sng">
                <a:solidFill>
                  <a:schemeClr val="dk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OR</a:t>
            </a:r>
            <a:r>
              <a:rPr lang="en-US" sz="1500" b="1">
                <a:solidFill>
                  <a:schemeClr val="dk1"/>
                </a:solidFill>
                <a:latin typeface="Arial"/>
                <a:ea typeface="Arial"/>
                <a:cs typeface="Arial"/>
                <a:sym typeface="Arial"/>
              </a:rPr>
              <a:t> </a:t>
            </a:r>
            <a:r>
              <a:rPr lang="en-US" sz="1500">
                <a:solidFill>
                  <a:schemeClr val="dk1"/>
                </a:solidFill>
                <a:latin typeface="Arial"/>
                <a:ea typeface="Arial"/>
                <a:cs typeface="Arial"/>
                <a:sym typeface="Arial"/>
              </a:rPr>
              <a:t>switch B are switched off (logic 0), then the bulb  will not be lit. So these switches can provide an OR or an AND function, depending on  how you look at the circuit.</a:t>
            </a:r>
            <a:endParaRPr/>
          </a:p>
        </p:txBody>
      </p:sp>
      <p:sp>
        <p:nvSpPr>
          <p:cNvPr id="66" name="Google Shape;66;p3"/>
          <p:cNvSpPr/>
          <p:nvPr/>
        </p:nvSpPr>
        <p:spPr>
          <a:xfrm>
            <a:off x="3886200" y="4724400"/>
            <a:ext cx="4572000" cy="1447800"/>
          </a:xfrm>
          <a:prstGeom prst="round2DiagRect">
            <a:avLst>
              <a:gd name="adj1" fmla="val 16667"/>
              <a:gd name="adj2" fmla="val 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354965" marR="5080" lvl="0" indent="-342900" algn="l" rtl="0">
              <a:lnSpc>
                <a:spcPct val="100000"/>
              </a:lnSpc>
              <a:spcBef>
                <a:spcPts val="0"/>
              </a:spcBef>
              <a:spcAft>
                <a:spcPts val="0"/>
              </a:spcAft>
              <a:buNone/>
            </a:pPr>
            <a:r>
              <a:rPr lang="en-US" sz="900">
                <a:solidFill>
                  <a:srgbClr val="FFFFFF"/>
                </a:solidFill>
                <a:latin typeface="Times New Roman"/>
                <a:ea typeface="Times New Roman"/>
                <a:cs typeface="Times New Roman"/>
                <a:sym typeface="Times New Roman"/>
              </a:rPr>
              <a:t> Actually the term logic is applied to digital circuits used to implement logic functions. Several kinds of  digital logic circuits are the basic elements that form the building  blocks for such complex digital system as  the computer.</a:t>
            </a:r>
            <a:endParaRPr sz="900">
              <a:solidFill>
                <a:schemeClr val="lt1"/>
              </a:solidFill>
              <a:latin typeface="Times New Roman"/>
              <a:ea typeface="Times New Roman"/>
              <a:cs typeface="Times New Roman"/>
              <a:sym typeface="Times New Roman"/>
            </a:endParaRPr>
          </a:p>
          <a:p>
            <a:pPr marL="184150" marR="0" lvl="0" indent="-171450" algn="l" rtl="0">
              <a:lnSpc>
                <a:spcPct val="100000"/>
              </a:lnSpc>
              <a:spcBef>
                <a:spcPts val="994"/>
              </a:spcBef>
              <a:spcAft>
                <a:spcPts val="0"/>
              </a:spcAft>
              <a:buClr>
                <a:srgbClr val="FFFFFF"/>
              </a:buClr>
              <a:buSzPts val="900"/>
              <a:buFont typeface="Noto Sans Symbols"/>
              <a:buChar char="❖"/>
            </a:pPr>
            <a:r>
              <a:rPr lang="en-US" sz="900">
                <a:solidFill>
                  <a:srgbClr val="FFFFFF"/>
                </a:solidFill>
                <a:latin typeface="Times New Roman"/>
                <a:ea typeface="Times New Roman"/>
                <a:cs typeface="Times New Roman"/>
                <a:sym typeface="Times New Roman"/>
              </a:rPr>
              <a:t>The lines connected to each symbols are the inputs and outputs.</a:t>
            </a:r>
            <a:endParaRPr sz="900">
              <a:solidFill>
                <a:schemeClr val="lt1"/>
              </a:solidFill>
              <a:latin typeface="Times New Roman"/>
              <a:ea typeface="Times New Roman"/>
              <a:cs typeface="Times New Roman"/>
              <a:sym typeface="Times New Roman"/>
            </a:endParaRPr>
          </a:p>
          <a:p>
            <a:pPr marL="184150" marR="0" lvl="0" indent="-171450" algn="l" rtl="0">
              <a:lnSpc>
                <a:spcPct val="100000"/>
              </a:lnSpc>
              <a:spcBef>
                <a:spcPts val="1010"/>
              </a:spcBef>
              <a:spcAft>
                <a:spcPts val="0"/>
              </a:spcAft>
              <a:buClr>
                <a:srgbClr val="FFFFFF"/>
              </a:buClr>
              <a:buSzPts val="900"/>
              <a:buFont typeface="Noto Sans Symbols"/>
              <a:buChar char="❖"/>
            </a:pPr>
            <a:r>
              <a:rPr lang="en-US" sz="900">
                <a:solidFill>
                  <a:srgbClr val="FFFFFF"/>
                </a:solidFill>
                <a:latin typeface="Times New Roman"/>
                <a:ea typeface="Times New Roman"/>
                <a:cs typeface="Times New Roman"/>
                <a:sym typeface="Times New Roman"/>
              </a:rPr>
              <a:t>The inputs are on the left of each symbol and the output is on the right.</a:t>
            </a:r>
            <a:endParaRPr sz="900">
              <a:solidFill>
                <a:schemeClr val="lt1"/>
              </a:solidFill>
              <a:latin typeface="Times New Roman"/>
              <a:ea typeface="Times New Roman"/>
              <a:cs typeface="Times New Roman"/>
              <a:sym typeface="Times New Roman"/>
            </a:endParaRPr>
          </a:p>
          <a:p>
            <a:pPr marL="171450" marR="0" lvl="0" indent="-114300" algn="l" rtl="0">
              <a:lnSpc>
                <a:spcPct val="100000"/>
              </a:lnSpc>
              <a:spcBef>
                <a:spcPts val="10"/>
              </a:spcBef>
              <a:spcAft>
                <a:spcPts val="0"/>
              </a:spcAft>
              <a:buClr>
                <a:schemeClr val="dk1"/>
              </a:buClr>
              <a:buSzPts val="900"/>
              <a:buFont typeface="Noto Sans Symbols"/>
              <a:buNone/>
            </a:pPr>
            <a:endParaRPr sz="900">
              <a:solidFill>
                <a:schemeClr val="lt1"/>
              </a:solidFill>
              <a:latin typeface="Times New Roman"/>
              <a:ea typeface="Times New Roman"/>
              <a:cs typeface="Times New Roman"/>
              <a:sym typeface="Times New Roman"/>
            </a:endParaRPr>
          </a:p>
          <a:p>
            <a:pPr marL="184150" marR="0" lvl="0" indent="-171450" algn="l" rtl="0">
              <a:lnSpc>
                <a:spcPct val="100000"/>
              </a:lnSpc>
              <a:spcBef>
                <a:spcPts val="0"/>
              </a:spcBef>
              <a:spcAft>
                <a:spcPts val="0"/>
              </a:spcAft>
              <a:buClr>
                <a:srgbClr val="FFFFFF"/>
              </a:buClr>
              <a:buSzPts val="900"/>
              <a:buFont typeface="Noto Sans Symbols"/>
              <a:buChar char="❖"/>
            </a:pPr>
            <a:r>
              <a:rPr lang="en-US" sz="900">
                <a:solidFill>
                  <a:srgbClr val="FFFFFF"/>
                </a:solidFill>
                <a:latin typeface="Times New Roman"/>
                <a:ea typeface="Times New Roman"/>
                <a:cs typeface="Times New Roman"/>
                <a:sym typeface="Times New Roman"/>
              </a:rPr>
              <a:t>A circuit that performs a specific logic operation (AND, OR) is called a logic gate.</a:t>
            </a:r>
            <a:endParaRPr sz="900">
              <a:solidFill>
                <a:schemeClr val="lt1"/>
              </a:solidFill>
              <a:latin typeface="Times New Roman"/>
              <a:ea typeface="Times New Roman"/>
              <a:cs typeface="Times New Roman"/>
              <a:sym typeface="Times New Roman"/>
            </a:endParaRPr>
          </a:p>
        </p:txBody>
      </p:sp>
      <p:sp>
        <p:nvSpPr>
          <p:cNvPr id="67" name="Google Shape;67;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8" name="Google Shape;68;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0"/>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30"/>
          <p:cNvSpPr/>
          <p:nvPr/>
        </p:nvSpPr>
        <p:spPr>
          <a:xfrm>
            <a:off x="4902326" y="1030985"/>
            <a:ext cx="573786"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30"/>
          <p:cNvSpPr/>
          <p:nvPr/>
        </p:nvSpPr>
        <p:spPr>
          <a:xfrm>
            <a:off x="5823585" y="1030985"/>
            <a:ext cx="604647"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30"/>
          <p:cNvSpPr txBox="1">
            <a:spLocks noGrp="1"/>
          </p:cNvSpPr>
          <p:nvPr>
            <p:ph type="title"/>
          </p:nvPr>
        </p:nvSpPr>
        <p:spPr>
          <a:xfrm>
            <a:off x="199548" y="154360"/>
            <a:ext cx="4989671" cy="470802"/>
          </a:xfrm>
          <a:prstGeom prst="rect">
            <a:avLst/>
          </a:prstGeom>
          <a:noFill/>
          <a:ln>
            <a:noFill/>
          </a:ln>
        </p:spPr>
        <p:txBody>
          <a:bodyPr spcFirstLastPara="1" wrap="square" lIns="0" tIns="9025" rIns="0" bIns="0" anchor="ctr" anchorCtr="0">
            <a:spAutoFit/>
          </a:bodyPr>
          <a:lstStyle/>
          <a:p>
            <a:pPr marL="0" lvl="0" indent="0" algn="l" rtl="0">
              <a:spcBef>
                <a:spcPts val="0"/>
              </a:spcBef>
              <a:spcAft>
                <a:spcPts val="0"/>
              </a:spcAft>
              <a:buNone/>
            </a:pPr>
            <a:r>
              <a:rPr lang="en-US" b="0" i="0">
                <a:latin typeface="Arial"/>
                <a:ea typeface="Arial"/>
                <a:cs typeface="Arial"/>
                <a:sym typeface="Arial"/>
              </a:rPr>
              <a:t>AND gate using NAND gate</a:t>
            </a:r>
            <a:endParaRPr/>
          </a:p>
        </p:txBody>
      </p:sp>
      <p:pic>
        <p:nvPicPr>
          <p:cNvPr id="359" name="Google Shape;359;p30" descr="NAND Gate"/>
          <p:cNvPicPr preferRelativeResize="0"/>
          <p:nvPr/>
        </p:nvPicPr>
        <p:blipFill rotWithShape="1">
          <a:blip r:embed="rId5">
            <a:alphaModFix/>
          </a:blip>
          <a:srcRect/>
          <a:stretch/>
        </p:blipFill>
        <p:spPr>
          <a:xfrm>
            <a:off x="762000" y="1600200"/>
            <a:ext cx="4286250" cy="2790825"/>
          </a:xfrm>
          <a:prstGeom prst="rect">
            <a:avLst/>
          </a:prstGeom>
          <a:noFill/>
          <a:ln>
            <a:noFill/>
          </a:ln>
        </p:spPr>
      </p:pic>
      <p:sp>
        <p:nvSpPr>
          <p:cNvPr id="360" name="Google Shape;360;p30"/>
          <p:cNvSpPr txBox="1"/>
          <p:nvPr/>
        </p:nvSpPr>
        <p:spPr>
          <a:xfrm>
            <a:off x="5804130" y="3886200"/>
            <a:ext cx="1587270" cy="369332"/>
          </a:xfrm>
          <a:prstGeom prst="rect">
            <a:avLst/>
          </a:prstGeom>
          <a:noFill/>
          <a:ln>
            <a:noFill/>
          </a:ln>
        </p:spPr>
        <p:txBody>
          <a:bodyPr spcFirstLastPara="1" wrap="square" lIns="91425" tIns="45700" rIns="91425" bIns="45700" anchor="t" anchorCtr="0">
            <a:spAutoFit/>
          </a:bodyPr>
          <a:lstStyle/>
          <a:p>
            <a:pPr marL="9525"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Truth Table</a:t>
            </a:r>
            <a:endParaRPr sz="1800">
              <a:solidFill>
                <a:schemeClr val="dk1"/>
              </a:solidFill>
              <a:latin typeface="Times New Roman"/>
              <a:ea typeface="Times New Roman"/>
              <a:cs typeface="Times New Roman"/>
              <a:sym typeface="Times New Roman"/>
            </a:endParaRPr>
          </a:p>
        </p:txBody>
      </p:sp>
      <p:graphicFrame>
        <p:nvGraphicFramePr>
          <p:cNvPr id="361" name="Google Shape;361;p30"/>
          <p:cNvGraphicFramePr/>
          <p:nvPr/>
        </p:nvGraphicFramePr>
        <p:xfrm>
          <a:off x="5417617" y="4375420"/>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190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444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X</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460375" marR="0" lvl="0" indent="0" algn="l" rtl="0">
                        <a:lnSpc>
                          <a:spcPct val="149642"/>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Z</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0"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464819" marR="0" lvl="0" indent="0" algn="l"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0"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464819" marR="0" lvl="0" indent="0" algn="l"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0"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464819" marR="0" lvl="0" indent="0" algn="l"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0"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464819" marR="0" lvl="0" indent="0" algn="l"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362" name="Google Shape;36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63" name="Google Shape;36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31"/>
          <p:cNvSpPr/>
          <p:nvPr/>
        </p:nvSpPr>
        <p:spPr>
          <a:xfrm>
            <a:off x="4664584" y="1010411"/>
            <a:ext cx="595502"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31"/>
          <p:cNvSpPr/>
          <p:nvPr/>
        </p:nvSpPr>
        <p:spPr>
          <a:xfrm>
            <a:off x="5607557" y="1010411"/>
            <a:ext cx="604647"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31"/>
          <p:cNvSpPr txBox="1">
            <a:spLocks noGrp="1"/>
          </p:cNvSpPr>
          <p:nvPr>
            <p:ph type="title"/>
          </p:nvPr>
        </p:nvSpPr>
        <p:spPr>
          <a:xfrm>
            <a:off x="188881" y="200097"/>
            <a:ext cx="4773454"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solidFill>
                  <a:srgbClr val="4A2103"/>
                </a:solidFill>
              </a:rPr>
              <a:t>NAND Gate as an OR Gate</a:t>
            </a:r>
            <a:endParaRPr/>
          </a:p>
        </p:txBody>
      </p:sp>
      <p:graphicFrame>
        <p:nvGraphicFramePr>
          <p:cNvPr id="372" name="Google Shape;372;p31"/>
          <p:cNvGraphicFramePr/>
          <p:nvPr/>
        </p:nvGraphicFramePr>
        <p:xfrm>
          <a:off x="5275898" y="4167188"/>
          <a:ext cx="3000000" cy="3000000"/>
        </p:xfrm>
        <a:graphic>
          <a:graphicData uri="http://schemas.openxmlformats.org/drawingml/2006/table">
            <a:tbl>
              <a:tblPr firstRow="1" bandRow="1">
                <a:noFill/>
                <a:tableStyleId>{E6C88060-25CE-41C8-9C6C-F05491E5400A}</a:tableStyleId>
              </a:tblPr>
              <a:tblGrid>
                <a:gridCol w="775800">
                  <a:extLst>
                    <a:ext uri="{9D8B030D-6E8A-4147-A177-3AD203B41FA5}">
                      <a16:colId xmlns:a16="http://schemas.microsoft.com/office/drawing/2014/main" val="20000"/>
                    </a:ext>
                  </a:extLst>
                </a:gridCol>
                <a:gridCol w="775800">
                  <a:extLst>
                    <a:ext uri="{9D8B030D-6E8A-4147-A177-3AD203B41FA5}">
                      <a16:colId xmlns:a16="http://schemas.microsoft.com/office/drawing/2014/main" val="20001"/>
                    </a:ext>
                  </a:extLst>
                </a:gridCol>
                <a:gridCol w="775800">
                  <a:extLst>
                    <a:ext uri="{9D8B030D-6E8A-4147-A177-3AD203B41FA5}">
                      <a16:colId xmlns:a16="http://schemas.microsoft.com/office/drawing/2014/main" val="20002"/>
                    </a:ext>
                  </a:extLst>
                </a:gridCol>
              </a:tblGrid>
              <a:tr h="278125">
                <a:tc gridSpan="2">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1905"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8125">
                <a:tc>
                  <a:txBody>
                    <a:bodyPr/>
                    <a:lstStyle/>
                    <a:p>
                      <a:pPr marL="25527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234950" lvl="0" indent="0" algn="r" rtl="0">
                        <a:lnSpc>
                          <a:spcPct val="10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8125">
                <a:tc>
                  <a:txBody>
                    <a:bodyPr/>
                    <a:lstStyle/>
                    <a:p>
                      <a:pPr marL="25654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239395" lvl="0" indent="0" algn="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8150">
                <a:tc>
                  <a:txBody>
                    <a:bodyPr/>
                    <a:lstStyle/>
                    <a:p>
                      <a:pPr marL="25654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239395" lvl="0" indent="0" algn="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78125">
                <a:tc>
                  <a:txBody>
                    <a:bodyPr/>
                    <a:lstStyle/>
                    <a:p>
                      <a:pPr marL="25654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239395" lvl="0" indent="0" algn="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254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78125">
                <a:tc>
                  <a:txBody>
                    <a:bodyPr/>
                    <a:lstStyle/>
                    <a:p>
                      <a:pPr marL="25654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239395" lvl="0" indent="0" algn="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373" name="Google Shape;373;p31"/>
          <p:cNvSpPr txBox="1"/>
          <p:nvPr/>
        </p:nvSpPr>
        <p:spPr>
          <a:xfrm>
            <a:off x="6021418" y="3882390"/>
            <a:ext cx="905828"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Arial"/>
                <a:ea typeface="Arial"/>
                <a:cs typeface="Arial"/>
                <a:sym typeface="Arial"/>
              </a:rPr>
              <a:t>Truth Table</a:t>
            </a:r>
            <a:endParaRPr sz="1350">
              <a:solidFill>
                <a:schemeClr val="dk1"/>
              </a:solidFill>
              <a:latin typeface="Arial"/>
              <a:ea typeface="Arial"/>
              <a:cs typeface="Arial"/>
              <a:sym typeface="Arial"/>
            </a:endParaRPr>
          </a:p>
        </p:txBody>
      </p:sp>
      <p:pic>
        <p:nvPicPr>
          <p:cNvPr id="374" name="Google Shape;374;p31" descr="NAND Gate"/>
          <p:cNvPicPr preferRelativeResize="0"/>
          <p:nvPr/>
        </p:nvPicPr>
        <p:blipFill rotWithShape="1">
          <a:blip r:embed="rId5">
            <a:alphaModFix/>
          </a:blip>
          <a:srcRect/>
          <a:stretch/>
        </p:blipFill>
        <p:spPr>
          <a:xfrm>
            <a:off x="1003319" y="1294924"/>
            <a:ext cx="4286250" cy="3429000"/>
          </a:xfrm>
          <a:prstGeom prst="rect">
            <a:avLst/>
          </a:prstGeom>
          <a:noFill/>
          <a:ln>
            <a:noFill/>
          </a:ln>
        </p:spPr>
      </p:pic>
      <p:sp>
        <p:nvSpPr>
          <p:cNvPr id="375" name="Google Shape;37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76" name="Google Shape;37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32"/>
          <p:cNvSpPr/>
          <p:nvPr/>
        </p:nvSpPr>
        <p:spPr>
          <a:xfrm>
            <a:off x="4607434" y="1030985"/>
            <a:ext cx="588644"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32"/>
          <p:cNvSpPr txBox="1">
            <a:spLocks noGrp="1"/>
          </p:cNvSpPr>
          <p:nvPr>
            <p:ph type="title"/>
          </p:nvPr>
        </p:nvSpPr>
        <p:spPr>
          <a:xfrm>
            <a:off x="135922" y="183183"/>
            <a:ext cx="4765834"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NAND Gate as a NOT Gate</a:t>
            </a:r>
            <a:endParaRPr/>
          </a:p>
        </p:txBody>
      </p:sp>
      <p:sp>
        <p:nvSpPr>
          <p:cNvPr id="384" name="Google Shape;384;p32"/>
          <p:cNvSpPr/>
          <p:nvPr/>
        </p:nvSpPr>
        <p:spPr>
          <a:xfrm>
            <a:off x="6241447" y="2621089"/>
            <a:ext cx="120015" cy="0"/>
          </a:xfrm>
          <a:custGeom>
            <a:avLst/>
            <a:gdLst/>
            <a:ahLst/>
            <a:cxnLst/>
            <a:rect l="l" t="t" r="r" b="b"/>
            <a:pathLst>
              <a:path w="160020" h="120000" extrusionOk="0">
                <a:moveTo>
                  <a:pt x="0" y="0"/>
                </a:moveTo>
                <a:lnTo>
                  <a:pt x="159639"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385" name="Google Shape;385;p32"/>
          <p:cNvGraphicFramePr/>
          <p:nvPr/>
        </p:nvGraphicFramePr>
        <p:xfrm>
          <a:off x="6118037" y="4114800"/>
          <a:ext cx="3000000" cy="3000000"/>
        </p:xfrm>
        <a:graphic>
          <a:graphicData uri="http://schemas.openxmlformats.org/drawingml/2006/table">
            <a:tbl>
              <a:tblPr firstRow="1" bandRow="1">
                <a:noFill/>
                <a:tableStyleId>{E6C88060-25CE-41C8-9C6C-F05491E5400A}</a:tableStyleId>
              </a:tblPr>
              <a:tblGrid>
                <a:gridCol w="1415425">
                  <a:extLst>
                    <a:ext uri="{9D8B030D-6E8A-4147-A177-3AD203B41FA5}">
                      <a16:colId xmlns:a16="http://schemas.microsoft.com/office/drawing/2014/main" val="20000"/>
                    </a:ext>
                  </a:extLst>
                </a:gridCol>
                <a:gridCol w="1415425">
                  <a:extLst>
                    <a:ext uri="{9D8B030D-6E8A-4147-A177-3AD203B41FA5}">
                      <a16:colId xmlns:a16="http://schemas.microsoft.com/office/drawing/2014/main" val="20001"/>
                    </a:ext>
                  </a:extLst>
                </a:gridCol>
              </a:tblGrid>
              <a:tr h="274325">
                <a:tc>
                  <a:txBody>
                    <a:bodyPr/>
                    <a:lstStyle/>
                    <a:p>
                      <a:pPr marL="1905"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Input</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4325">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4325">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4375">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bl>
          </a:graphicData>
        </a:graphic>
      </p:graphicFrame>
      <p:sp>
        <p:nvSpPr>
          <p:cNvPr id="386" name="Google Shape;386;p32"/>
          <p:cNvSpPr txBox="1"/>
          <p:nvPr/>
        </p:nvSpPr>
        <p:spPr>
          <a:xfrm>
            <a:off x="6781800" y="3653574"/>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pic>
        <p:nvPicPr>
          <p:cNvPr id="387" name="Google Shape;387;p32" descr="NAND Gate"/>
          <p:cNvPicPr preferRelativeResize="0"/>
          <p:nvPr/>
        </p:nvPicPr>
        <p:blipFill rotWithShape="1">
          <a:blip r:embed="rId4">
            <a:alphaModFix/>
          </a:blip>
          <a:srcRect/>
          <a:stretch/>
        </p:blipFill>
        <p:spPr>
          <a:xfrm>
            <a:off x="1068871" y="1451609"/>
            <a:ext cx="4257675" cy="3419475"/>
          </a:xfrm>
          <a:prstGeom prst="rect">
            <a:avLst/>
          </a:prstGeom>
          <a:noFill/>
          <a:ln>
            <a:noFill/>
          </a:ln>
        </p:spPr>
      </p:pic>
      <p:sp>
        <p:nvSpPr>
          <p:cNvPr id="388" name="Google Shape;388;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389" name="Google Shape;38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33"/>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33"/>
          <p:cNvSpPr/>
          <p:nvPr/>
        </p:nvSpPr>
        <p:spPr>
          <a:xfrm>
            <a:off x="1828800" y="1824227"/>
            <a:ext cx="5036058" cy="177622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33"/>
          <p:cNvSpPr/>
          <p:nvPr/>
        </p:nvSpPr>
        <p:spPr>
          <a:xfrm>
            <a:off x="4676013" y="1030985"/>
            <a:ext cx="597789"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33"/>
          <p:cNvSpPr txBox="1">
            <a:spLocks noGrp="1"/>
          </p:cNvSpPr>
          <p:nvPr>
            <p:ph type="title"/>
          </p:nvPr>
        </p:nvSpPr>
        <p:spPr>
          <a:xfrm>
            <a:off x="160745" y="163562"/>
            <a:ext cx="4817269"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NAND Gate as a NOR Gate</a:t>
            </a:r>
            <a:endParaRPr/>
          </a:p>
        </p:txBody>
      </p:sp>
      <p:sp>
        <p:nvSpPr>
          <p:cNvPr id="399" name="Google Shape;399;p33"/>
          <p:cNvSpPr txBox="1"/>
          <p:nvPr/>
        </p:nvSpPr>
        <p:spPr>
          <a:xfrm>
            <a:off x="6834568" y="3862731"/>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400" name="Google Shape;400;p33"/>
          <p:cNvGraphicFramePr/>
          <p:nvPr/>
        </p:nvGraphicFramePr>
        <p:xfrm>
          <a:off x="5938838" y="4167188"/>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254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5080"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401" name="Google Shape;401;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02" name="Google Shape;402;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4"/>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34"/>
          <p:cNvSpPr/>
          <p:nvPr/>
        </p:nvSpPr>
        <p:spPr>
          <a:xfrm>
            <a:off x="2000250" y="2114550"/>
            <a:ext cx="5380101" cy="14516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34"/>
          <p:cNvSpPr/>
          <p:nvPr/>
        </p:nvSpPr>
        <p:spPr>
          <a:xfrm>
            <a:off x="5261229" y="1041272"/>
            <a:ext cx="595502"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34"/>
          <p:cNvSpPr/>
          <p:nvPr/>
        </p:nvSpPr>
        <p:spPr>
          <a:xfrm>
            <a:off x="6204203" y="1041272"/>
            <a:ext cx="604647" cy="8412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34"/>
          <p:cNvSpPr txBox="1">
            <a:spLocks noGrp="1"/>
          </p:cNvSpPr>
          <p:nvPr>
            <p:ph type="title"/>
          </p:nvPr>
        </p:nvSpPr>
        <p:spPr>
          <a:xfrm>
            <a:off x="193548" y="151047"/>
            <a:ext cx="5365432"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NAND Gate as an Ex-OR Gate</a:t>
            </a:r>
            <a:endParaRPr/>
          </a:p>
        </p:txBody>
      </p:sp>
      <p:sp>
        <p:nvSpPr>
          <p:cNvPr id="412" name="Google Shape;412;p34"/>
          <p:cNvSpPr txBox="1"/>
          <p:nvPr/>
        </p:nvSpPr>
        <p:spPr>
          <a:xfrm>
            <a:off x="6758845" y="3809904"/>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413" name="Google Shape;413;p34"/>
          <p:cNvGraphicFramePr/>
          <p:nvPr/>
        </p:nvGraphicFramePr>
        <p:xfrm>
          <a:off x="5824538" y="4110038"/>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254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444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414" name="Google Shape;414;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15" name="Google Shape;415;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p35"/>
          <p:cNvSpPr/>
          <p:nvPr/>
        </p:nvSpPr>
        <p:spPr>
          <a:xfrm>
            <a:off x="1787651" y="2175129"/>
            <a:ext cx="5800725" cy="14070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35"/>
          <p:cNvSpPr/>
          <p:nvPr/>
        </p:nvSpPr>
        <p:spPr>
          <a:xfrm>
            <a:off x="5478399" y="1060704"/>
            <a:ext cx="596645"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35"/>
          <p:cNvSpPr/>
          <p:nvPr/>
        </p:nvSpPr>
        <p:spPr>
          <a:xfrm>
            <a:off x="6422517" y="1060704"/>
            <a:ext cx="604647" cy="8412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35"/>
          <p:cNvSpPr txBox="1">
            <a:spLocks noGrp="1"/>
          </p:cNvSpPr>
          <p:nvPr>
            <p:ph type="title"/>
          </p:nvPr>
        </p:nvSpPr>
        <p:spPr>
          <a:xfrm>
            <a:off x="136492" y="171311"/>
            <a:ext cx="5640229"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NAND Gate as an Ex-NOR Gate</a:t>
            </a:r>
            <a:endParaRPr/>
          </a:p>
        </p:txBody>
      </p:sp>
      <p:sp>
        <p:nvSpPr>
          <p:cNvPr id="425" name="Google Shape;425;p35"/>
          <p:cNvSpPr txBox="1"/>
          <p:nvPr/>
        </p:nvSpPr>
        <p:spPr>
          <a:xfrm>
            <a:off x="6743795" y="3818382"/>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426" name="Google Shape;426;p35"/>
          <p:cNvGraphicFramePr/>
          <p:nvPr/>
        </p:nvGraphicFramePr>
        <p:xfrm>
          <a:off x="5824538" y="4110038"/>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254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444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427" name="Google Shape;427;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28" name="Google Shape;428;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36" descr="See the source image"/>
          <p:cNvPicPr preferRelativeResize="0"/>
          <p:nvPr/>
        </p:nvPicPr>
        <p:blipFill rotWithShape="1">
          <a:blip r:embed="rId3">
            <a:alphaModFix/>
          </a:blip>
          <a:srcRect/>
          <a:stretch/>
        </p:blipFill>
        <p:spPr>
          <a:xfrm>
            <a:off x="762000" y="1295400"/>
            <a:ext cx="7620000" cy="4657725"/>
          </a:xfrm>
          <a:prstGeom prst="rect">
            <a:avLst/>
          </a:prstGeom>
          <a:noFill/>
          <a:ln>
            <a:noFill/>
          </a:ln>
        </p:spPr>
      </p:pic>
      <p:sp>
        <p:nvSpPr>
          <p:cNvPr id="434" name="Google Shape;434;p36"/>
          <p:cNvSpPr txBox="1">
            <a:spLocks noGrp="1"/>
          </p:cNvSpPr>
          <p:nvPr>
            <p:ph type="ctrTitle"/>
          </p:nvPr>
        </p:nvSpPr>
        <p:spPr>
          <a:xfrm>
            <a:off x="0" y="206170"/>
            <a:ext cx="6553200" cy="502061"/>
          </a:xfrm>
          <a:prstGeom prst="rect">
            <a:avLst/>
          </a:prstGeom>
          <a:noFill/>
          <a:ln>
            <a:noFill/>
          </a:ln>
        </p:spPr>
        <p:txBody>
          <a:bodyPr spcFirstLastPara="1" wrap="square" lIns="0" tIns="9525" rIns="0" bIns="0" anchor="ctr" anchorCtr="0">
            <a:spAutoFit/>
          </a:bodyPr>
          <a:lstStyle/>
          <a:p>
            <a:pPr marL="9525" lvl="0" indent="0" algn="l" rtl="0">
              <a:spcBef>
                <a:spcPts val="0"/>
              </a:spcBef>
              <a:spcAft>
                <a:spcPts val="0"/>
              </a:spcAft>
              <a:buNone/>
            </a:pPr>
            <a:r>
              <a:rPr lang="en-US" sz="3200" b="1">
                <a:solidFill>
                  <a:srgbClr val="4A2103"/>
                </a:solidFill>
                <a:latin typeface="Times New Roman"/>
                <a:ea typeface="Times New Roman"/>
                <a:cs typeface="Times New Roman"/>
                <a:sym typeface="Times New Roman"/>
              </a:rPr>
              <a:t>NAND Gate as Universal Gate</a:t>
            </a:r>
            <a:endParaRPr sz="3200" b="1">
              <a:latin typeface="Times New Roman"/>
              <a:ea typeface="Times New Roman"/>
              <a:cs typeface="Times New Roman"/>
              <a:sym typeface="Times New Roman"/>
            </a:endParaRPr>
          </a:p>
        </p:txBody>
      </p:sp>
      <p:sp>
        <p:nvSpPr>
          <p:cNvPr id="435" name="Google Shape;43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36" name="Google Shape;436;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subTitle" idx="1"/>
          </p:nvPr>
        </p:nvSpPr>
        <p:spPr>
          <a:xfrm>
            <a:off x="876300" y="2971800"/>
            <a:ext cx="7391400" cy="702115"/>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Clr>
                <a:srgbClr val="4A2103"/>
              </a:buClr>
              <a:buSzPts val="4500"/>
              <a:buNone/>
            </a:pPr>
            <a:r>
              <a:rPr lang="en-US" sz="4500">
                <a:solidFill>
                  <a:srgbClr val="4A2103"/>
                </a:solidFill>
                <a:latin typeface="Times New Roman"/>
                <a:ea typeface="Times New Roman"/>
                <a:cs typeface="Times New Roman"/>
                <a:sym typeface="Times New Roman"/>
              </a:rPr>
              <a:t>NOR Gate as Universal Gate</a:t>
            </a:r>
            <a:endParaRPr sz="4500">
              <a:latin typeface="Times New Roman"/>
              <a:ea typeface="Times New Roman"/>
              <a:cs typeface="Times New Roman"/>
              <a:sym typeface="Times New Roman"/>
            </a:endParaRPr>
          </a:p>
        </p:txBody>
      </p:sp>
      <p:sp>
        <p:nvSpPr>
          <p:cNvPr id="442" name="Google Shape;44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43" name="Google Shape;44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8"/>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38"/>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0" name="Google Shape;450;p38"/>
          <p:cNvSpPr/>
          <p:nvPr/>
        </p:nvSpPr>
        <p:spPr>
          <a:xfrm>
            <a:off x="2506599" y="2378583"/>
            <a:ext cx="3035808" cy="10001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p38"/>
          <p:cNvSpPr/>
          <p:nvPr/>
        </p:nvSpPr>
        <p:spPr>
          <a:xfrm>
            <a:off x="3915728" y="2453355"/>
            <a:ext cx="94773" cy="9944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38"/>
          <p:cNvSpPr/>
          <p:nvPr/>
        </p:nvSpPr>
        <p:spPr>
          <a:xfrm>
            <a:off x="3955256" y="2133694"/>
            <a:ext cx="512445" cy="362426"/>
          </a:xfrm>
          <a:custGeom>
            <a:avLst/>
            <a:gdLst/>
            <a:ahLst/>
            <a:cxnLst/>
            <a:rect l="l" t="t" r="r" b="b"/>
            <a:pathLst>
              <a:path w="683260" h="483235" extrusionOk="0">
                <a:moveTo>
                  <a:pt x="680212" y="0"/>
                </a:moveTo>
                <a:lnTo>
                  <a:pt x="676655" y="126"/>
                </a:lnTo>
                <a:lnTo>
                  <a:pt x="641985" y="888"/>
                </a:lnTo>
                <a:lnTo>
                  <a:pt x="607567" y="3048"/>
                </a:lnTo>
                <a:lnTo>
                  <a:pt x="540130" y="11302"/>
                </a:lnTo>
                <a:lnTo>
                  <a:pt x="475107" y="25019"/>
                </a:lnTo>
                <a:lnTo>
                  <a:pt x="412623" y="43687"/>
                </a:lnTo>
                <a:lnTo>
                  <a:pt x="353187" y="67056"/>
                </a:lnTo>
                <a:lnTo>
                  <a:pt x="296925" y="94869"/>
                </a:lnTo>
                <a:lnTo>
                  <a:pt x="244475" y="127000"/>
                </a:lnTo>
                <a:lnTo>
                  <a:pt x="195834" y="162813"/>
                </a:lnTo>
                <a:lnTo>
                  <a:pt x="151637" y="202437"/>
                </a:lnTo>
                <a:lnTo>
                  <a:pt x="112013" y="245363"/>
                </a:lnTo>
                <a:lnTo>
                  <a:pt x="77470" y="291464"/>
                </a:lnTo>
                <a:lnTo>
                  <a:pt x="48133" y="340233"/>
                </a:lnTo>
                <a:lnTo>
                  <a:pt x="24637" y="391668"/>
                </a:lnTo>
                <a:lnTo>
                  <a:pt x="7112" y="445388"/>
                </a:lnTo>
                <a:lnTo>
                  <a:pt x="0" y="477647"/>
                </a:lnTo>
                <a:lnTo>
                  <a:pt x="5461" y="482981"/>
                </a:lnTo>
                <a:lnTo>
                  <a:pt x="12700" y="478282"/>
                </a:lnTo>
                <a:lnTo>
                  <a:pt x="13080" y="475869"/>
                </a:lnTo>
                <a:lnTo>
                  <a:pt x="19303" y="448945"/>
                </a:lnTo>
                <a:lnTo>
                  <a:pt x="36195" y="396621"/>
                </a:lnTo>
                <a:lnTo>
                  <a:pt x="59182" y="346456"/>
                </a:lnTo>
                <a:lnTo>
                  <a:pt x="87757" y="298703"/>
                </a:lnTo>
                <a:lnTo>
                  <a:pt x="121538" y="253746"/>
                </a:lnTo>
                <a:lnTo>
                  <a:pt x="160274" y="211709"/>
                </a:lnTo>
                <a:lnTo>
                  <a:pt x="203708" y="172847"/>
                </a:lnTo>
                <a:lnTo>
                  <a:pt x="251333" y="137668"/>
                </a:lnTo>
                <a:lnTo>
                  <a:pt x="302767" y="106172"/>
                </a:lnTo>
                <a:lnTo>
                  <a:pt x="358013" y="78867"/>
                </a:lnTo>
                <a:lnTo>
                  <a:pt x="416433" y="55752"/>
                </a:lnTo>
                <a:lnTo>
                  <a:pt x="478027" y="37464"/>
                </a:lnTo>
                <a:lnTo>
                  <a:pt x="541909" y="23875"/>
                </a:lnTo>
                <a:lnTo>
                  <a:pt x="608329" y="15621"/>
                </a:lnTo>
                <a:lnTo>
                  <a:pt x="680465" y="12700"/>
                </a:lnTo>
                <a:lnTo>
                  <a:pt x="683260" y="9906"/>
                </a:lnTo>
                <a:lnTo>
                  <a:pt x="683005" y="2794"/>
                </a:lnTo>
                <a:lnTo>
                  <a:pt x="680212" y="0"/>
                </a:lnTo>
                <a:close/>
              </a:path>
            </a:pathLst>
          </a:custGeom>
          <a:solidFill>
            <a:srgbClr val="FF17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38"/>
          <p:cNvSpPr/>
          <p:nvPr/>
        </p:nvSpPr>
        <p:spPr>
          <a:xfrm>
            <a:off x="4278249" y="3310127"/>
            <a:ext cx="914400" cy="228600"/>
          </a:xfrm>
          <a:custGeom>
            <a:avLst/>
            <a:gdLst/>
            <a:ahLst/>
            <a:cxnLst/>
            <a:rect l="l" t="t" r="r" b="b"/>
            <a:pathLst>
              <a:path w="1219200" h="304800" extrusionOk="0">
                <a:moveTo>
                  <a:pt x="1219199" y="0"/>
                </a:moveTo>
                <a:lnTo>
                  <a:pt x="1217167" y="59309"/>
                </a:lnTo>
                <a:lnTo>
                  <a:pt x="1211707" y="107823"/>
                </a:lnTo>
                <a:lnTo>
                  <a:pt x="1203706" y="140462"/>
                </a:lnTo>
                <a:lnTo>
                  <a:pt x="1193799" y="152400"/>
                </a:lnTo>
                <a:lnTo>
                  <a:pt x="635000" y="152400"/>
                </a:lnTo>
                <a:lnTo>
                  <a:pt x="625093" y="164337"/>
                </a:lnTo>
                <a:lnTo>
                  <a:pt x="617092" y="196976"/>
                </a:lnTo>
                <a:lnTo>
                  <a:pt x="611631" y="245491"/>
                </a:lnTo>
                <a:lnTo>
                  <a:pt x="609600" y="304800"/>
                </a:lnTo>
                <a:lnTo>
                  <a:pt x="607567" y="245491"/>
                </a:lnTo>
                <a:lnTo>
                  <a:pt x="602106" y="196976"/>
                </a:lnTo>
                <a:lnTo>
                  <a:pt x="594105" y="164337"/>
                </a:lnTo>
                <a:lnTo>
                  <a:pt x="584200" y="152400"/>
                </a:lnTo>
                <a:lnTo>
                  <a:pt x="25400" y="152400"/>
                </a:lnTo>
                <a:lnTo>
                  <a:pt x="15493" y="140462"/>
                </a:lnTo>
                <a:lnTo>
                  <a:pt x="7492" y="107823"/>
                </a:lnTo>
                <a:lnTo>
                  <a:pt x="2031" y="59309"/>
                </a:lnTo>
                <a:lnTo>
                  <a:pt x="0" y="0"/>
                </a:lnTo>
              </a:path>
            </a:pathLst>
          </a:custGeom>
          <a:noFill/>
          <a:ln w="1217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38"/>
          <p:cNvSpPr/>
          <p:nvPr/>
        </p:nvSpPr>
        <p:spPr>
          <a:xfrm>
            <a:off x="4626864" y="1030985"/>
            <a:ext cx="572643" cy="8412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5" name="Google Shape;455;p38"/>
          <p:cNvSpPr txBox="1">
            <a:spLocks noGrp="1"/>
          </p:cNvSpPr>
          <p:nvPr>
            <p:ph type="title"/>
          </p:nvPr>
        </p:nvSpPr>
        <p:spPr>
          <a:xfrm>
            <a:off x="178307" y="165043"/>
            <a:ext cx="4734878"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an AND Gate</a:t>
            </a:r>
            <a:endParaRPr/>
          </a:p>
        </p:txBody>
      </p:sp>
      <p:sp>
        <p:nvSpPr>
          <p:cNvPr id="456" name="Google Shape;456;p38"/>
          <p:cNvSpPr txBox="1"/>
          <p:nvPr/>
        </p:nvSpPr>
        <p:spPr>
          <a:xfrm>
            <a:off x="2276475" y="2478786"/>
            <a:ext cx="142875"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X</a:t>
            </a:r>
            <a:endParaRPr sz="1350">
              <a:solidFill>
                <a:schemeClr val="dk1"/>
              </a:solidFill>
              <a:latin typeface="Times New Roman"/>
              <a:ea typeface="Times New Roman"/>
              <a:cs typeface="Times New Roman"/>
              <a:sym typeface="Times New Roman"/>
            </a:endParaRPr>
          </a:p>
        </p:txBody>
      </p:sp>
      <p:sp>
        <p:nvSpPr>
          <p:cNvPr id="457" name="Google Shape;457;p38"/>
          <p:cNvSpPr txBox="1"/>
          <p:nvPr/>
        </p:nvSpPr>
        <p:spPr>
          <a:xfrm>
            <a:off x="2276475" y="2991993"/>
            <a:ext cx="142875"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Y</a:t>
            </a:r>
            <a:endParaRPr sz="1350">
              <a:solidFill>
                <a:schemeClr val="dk1"/>
              </a:solidFill>
              <a:latin typeface="Times New Roman"/>
              <a:ea typeface="Times New Roman"/>
              <a:cs typeface="Times New Roman"/>
              <a:sym typeface="Times New Roman"/>
            </a:endParaRPr>
          </a:p>
        </p:txBody>
      </p:sp>
      <p:sp>
        <p:nvSpPr>
          <p:cNvPr id="458" name="Google Shape;458;p38"/>
          <p:cNvSpPr/>
          <p:nvPr/>
        </p:nvSpPr>
        <p:spPr>
          <a:xfrm>
            <a:off x="5941123" y="2753773"/>
            <a:ext cx="120491" cy="0"/>
          </a:xfrm>
          <a:custGeom>
            <a:avLst/>
            <a:gdLst/>
            <a:ahLst/>
            <a:cxnLst/>
            <a:rect l="l" t="t" r="r" b="b"/>
            <a:pathLst>
              <a:path w="160654" h="120000" extrusionOk="0">
                <a:moveTo>
                  <a:pt x="0" y="0"/>
                </a:moveTo>
                <a:lnTo>
                  <a:pt x="16065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9" name="Google Shape;459;p38"/>
          <p:cNvSpPr/>
          <p:nvPr/>
        </p:nvSpPr>
        <p:spPr>
          <a:xfrm>
            <a:off x="6260020" y="2753773"/>
            <a:ext cx="123349" cy="0"/>
          </a:xfrm>
          <a:custGeom>
            <a:avLst/>
            <a:gdLst/>
            <a:ahLst/>
            <a:cxnLst/>
            <a:rect l="l" t="t" r="r" b="b"/>
            <a:pathLst>
              <a:path w="164465" h="120000" extrusionOk="0">
                <a:moveTo>
                  <a:pt x="0" y="0"/>
                </a:moveTo>
                <a:lnTo>
                  <a:pt x="16446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0" name="Google Shape;460;p38"/>
          <p:cNvSpPr/>
          <p:nvPr/>
        </p:nvSpPr>
        <p:spPr>
          <a:xfrm>
            <a:off x="5941123" y="2709957"/>
            <a:ext cx="442436" cy="0"/>
          </a:xfrm>
          <a:custGeom>
            <a:avLst/>
            <a:gdLst/>
            <a:ahLst/>
            <a:cxnLst/>
            <a:rect l="l" t="t" r="r" b="b"/>
            <a:pathLst>
              <a:path w="589915" h="120000" extrusionOk="0">
                <a:moveTo>
                  <a:pt x="0" y="0"/>
                </a:moveTo>
                <a:lnTo>
                  <a:pt x="58966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1" name="Google Shape;461;p38"/>
          <p:cNvSpPr/>
          <p:nvPr/>
        </p:nvSpPr>
        <p:spPr>
          <a:xfrm>
            <a:off x="6583489" y="2753773"/>
            <a:ext cx="120491" cy="0"/>
          </a:xfrm>
          <a:custGeom>
            <a:avLst/>
            <a:gdLst/>
            <a:ahLst/>
            <a:cxnLst/>
            <a:rect l="l" t="t" r="r" b="b"/>
            <a:pathLst>
              <a:path w="160654" h="120000" extrusionOk="0">
                <a:moveTo>
                  <a:pt x="0" y="0"/>
                </a:moveTo>
                <a:lnTo>
                  <a:pt x="16027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p38"/>
          <p:cNvSpPr/>
          <p:nvPr/>
        </p:nvSpPr>
        <p:spPr>
          <a:xfrm>
            <a:off x="6583489" y="2709957"/>
            <a:ext cx="120491" cy="0"/>
          </a:xfrm>
          <a:custGeom>
            <a:avLst/>
            <a:gdLst/>
            <a:ahLst/>
            <a:cxnLst/>
            <a:rect l="l" t="t" r="r" b="b"/>
            <a:pathLst>
              <a:path w="160654" h="120000" extrusionOk="0">
                <a:moveTo>
                  <a:pt x="0" y="0"/>
                </a:moveTo>
                <a:lnTo>
                  <a:pt x="16027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p38"/>
          <p:cNvSpPr/>
          <p:nvPr/>
        </p:nvSpPr>
        <p:spPr>
          <a:xfrm>
            <a:off x="6756845" y="2753773"/>
            <a:ext cx="123825" cy="0"/>
          </a:xfrm>
          <a:custGeom>
            <a:avLst/>
            <a:gdLst/>
            <a:ahLst/>
            <a:cxnLst/>
            <a:rect l="l" t="t" r="r" b="b"/>
            <a:pathLst>
              <a:path w="165100" h="120000" extrusionOk="0">
                <a:moveTo>
                  <a:pt x="0" y="0"/>
                </a:moveTo>
                <a:lnTo>
                  <a:pt x="164592"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p38"/>
          <p:cNvSpPr/>
          <p:nvPr/>
        </p:nvSpPr>
        <p:spPr>
          <a:xfrm>
            <a:off x="6756845" y="2709957"/>
            <a:ext cx="123825" cy="0"/>
          </a:xfrm>
          <a:custGeom>
            <a:avLst/>
            <a:gdLst/>
            <a:ahLst/>
            <a:cxnLst/>
            <a:rect l="l" t="t" r="r" b="b"/>
            <a:pathLst>
              <a:path w="165100" h="120000" extrusionOk="0">
                <a:moveTo>
                  <a:pt x="0" y="0"/>
                </a:moveTo>
                <a:lnTo>
                  <a:pt x="164592"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38"/>
          <p:cNvSpPr txBox="1"/>
          <p:nvPr/>
        </p:nvSpPr>
        <p:spPr>
          <a:xfrm>
            <a:off x="5614511" y="2740343"/>
            <a:ext cx="1756410" cy="235225"/>
          </a:xfrm>
          <a:prstGeom prst="rect">
            <a:avLst/>
          </a:prstGeom>
          <a:noFill/>
          <a:ln>
            <a:noFill/>
          </a:ln>
        </p:spPr>
        <p:txBody>
          <a:bodyPr spcFirstLastPara="1" wrap="square" lIns="0" tIns="10000" rIns="0" bIns="0" anchor="t" anchorCtr="0">
            <a:spAutoFit/>
          </a:bodyPr>
          <a:lstStyle/>
          <a:p>
            <a:pPr marL="9525" marR="0" lvl="0" indent="0" algn="l" rtl="0">
              <a:spcBef>
                <a:spcPts val="0"/>
              </a:spcBef>
              <a:spcAft>
                <a:spcPts val="0"/>
              </a:spcAft>
              <a:buNone/>
            </a:pPr>
            <a:r>
              <a:rPr lang="en-US" sz="1463">
                <a:solidFill>
                  <a:schemeClr val="dk1"/>
                </a:solidFill>
                <a:latin typeface="Arial"/>
                <a:ea typeface="Arial"/>
                <a:cs typeface="Arial"/>
                <a:sym typeface="Arial"/>
              </a:rPr>
              <a:t>Z </a:t>
            </a:r>
            <a:r>
              <a:rPr lang="en-US" sz="1463">
                <a:solidFill>
                  <a:schemeClr val="dk1"/>
                </a:solidFill>
                <a:latin typeface="Noto Sans Symbols"/>
                <a:ea typeface="Noto Sans Symbols"/>
                <a:cs typeface="Noto Sans Symbols"/>
                <a:sym typeface="Noto Sans Symbols"/>
              </a:rPr>
              <a:t>=</a:t>
            </a:r>
            <a:r>
              <a:rPr lang="en-US" sz="1463">
                <a:solidFill>
                  <a:schemeClr val="dk1"/>
                </a:solidFill>
                <a:latin typeface="Times New Roman"/>
                <a:ea typeface="Times New Roman"/>
                <a:cs typeface="Times New Roman"/>
                <a:sym typeface="Times New Roman"/>
              </a:rPr>
              <a:t> </a:t>
            </a:r>
            <a:r>
              <a:rPr lang="en-US" sz="1463">
                <a:solidFill>
                  <a:schemeClr val="dk1"/>
                </a:solidFill>
                <a:latin typeface="Arial"/>
                <a:ea typeface="Arial"/>
                <a:cs typeface="Arial"/>
                <a:sym typeface="Arial"/>
              </a:rPr>
              <a:t>X </a:t>
            </a:r>
            <a:r>
              <a:rPr lang="en-US" sz="1463">
                <a:solidFill>
                  <a:schemeClr val="dk1"/>
                </a:solidFill>
                <a:latin typeface="Noto Sans Symbols"/>
                <a:ea typeface="Noto Sans Symbols"/>
                <a:cs typeface="Noto Sans Symbols"/>
                <a:sym typeface="Noto Sans Symbols"/>
              </a:rPr>
              <a:t>+</a:t>
            </a:r>
            <a:r>
              <a:rPr lang="en-US" sz="1463">
                <a:solidFill>
                  <a:schemeClr val="dk1"/>
                </a:solidFill>
                <a:latin typeface="Times New Roman"/>
                <a:ea typeface="Times New Roman"/>
                <a:cs typeface="Times New Roman"/>
                <a:sym typeface="Times New Roman"/>
              </a:rPr>
              <a:t> </a:t>
            </a:r>
            <a:r>
              <a:rPr lang="en-US" sz="1463">
                <a:solidFill>
                  <a:schemeClr val="dk1"/>
                </a:solidFill>
                <a:latin typeface="Arial"/>
                <a:ea typeface="Arial"/>
                <a:cs typeface="Arial"/>
                <a:sym typeface="Arial"/>
              </a:rPr>
              <a:t>Y </a:t>
            </a:r>
            <a:r>
              <a:rPr lang="en-US" sz="1463">
                <a:solidFill>
                  <a:schemeClr val="dk1"/>
                </a:solidFill>
                <a:latin typeface="Noto Sans Symbols"/>
                <a:ea typeface="Noto Sans Symbols"/>
                <a:cs typeface="Noto Sans Symbols"/>
                <a:sym typeface="Noto Sans Symbols"/>
              </a:rPr>
              <a:t>=</a:t>
            </a:r>
            <a:r>
              <a:rPr lang="en-US" sz="1463">
                <a:solidFill>
                  <a:schemeClr val="dk1"/>
                </a:solidFill>
                <a:latin typeface="Times New Roman"/>
                <a:ea typeface="Times New Roman"/>
                <a:cs typeface="Times New Roman"/>
                <a:sym typeface="Times New Roman"/>
              </a:rPr>
              <a:t> </a:t>
            </a:r>
            <a:r>
              <a:rPr lang="en-US" sz="1463">
                <a:solidFill>
                  <a:schemeClr val="dk1"/>
                </a:solidFill>
                <a:latin typeface="Arial"/>
                <a:ea typeface="Arial"/>
                <a:cs typeface="Arial"/>
                <a:sym typeface="Arial"/>
              </a:rPr>
              <a:t>X Y </a:t>
            </a:r>
            <a:r>
              <a:rPr lang="en-US" sz="1463">
                <a:solidFill>
                  <a:schemeClr val="dk1"/>
                </a:solidFill>
                <a:latin typeface="Noto Sans Symbols"/>
                <a:ea typeface="Noto Sans Symbols"/>
                <a:cs typeface="Noto Sans Symbols"/>
                <a:sym typeface="Noto Sans Symbols"/>
              </a:rPr>
              <a:t>=</a:t>
            </a:r>
            <a:r>
              <a:rPr lang="en-US" sz="1463">
                <a:solidFill>
                  <a:schemeClr val="dk1"/>
                </a:solidFill>
                <a:latin typeface="Times New Roman"/>
                <a:ea typeface="Times New Roman"/>
                <a:cs typeface="Times New Roman"/>
                <a:sym typeface="Times New Roman"/>
              </a:rPr>
              <a:t> </a:t>
            </a:r>
            <a:r>
              <a:rPr lang="en-US" sz="1463">
                <a:solidFill>
                  <a:schemeClr val="dk1"/>
                </a:solidFill>
                <a:latin typeface="Arial"/>
                <a:ea typeface="Arial"/>
                <a:cs typeface="Arial"/>
                <a:sym typeface="Arial"/>
              </a:rPr>
              <a:t>X Y</a:t>
            </a:r>
            <a:endParaRPr/>
          </a:p>
        </p:txBody>
      </p:sp>
      <p:sp>
        <p:nvSpPr>
          <p:cNvPr id="466" name="Google Shape;466;p38"/>
          <p:cNvSpPr/>
          <p:nvPr/>
        </p:nvSpPr>
        <p:spPr>
          <a:xfrm>
            <a:off x="4587621" y="2033588"/>
            <a:ext cx="120968" cy="0"/>
          </a:xfrm>
          <a:custGeom>
            <a:avLst/>
            <a:gdLst/>
            <a:ahLst/>
            <a:cxnLst/>
            <a:rect l="l" t="t" r="r" b="b"/>
            <a:pathLst>
              <a:path w="161289" h="120000" extrusionOk="0">
                <a:moveTo>
                  <a:pt x="0" y="0"/>
                </a:moveTo>
                <a:lnTo>
                  <a:pt x="161162"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38"/>
          <p:cNvSpPr txBox="1"/>
          <p:nvPr/>
        </p:nvSpPr>
        <p:spPr>
          <a:xfrm>
            <a:off x="4400359" y="3555492"/>
            <a:ext cx="580073" cy="171201"/>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050">
                <a:solidFill>
                  <a:schemeClr val="dk1"/>
                </a:solidFill>
                <a:latin typeface="Times New Roman"/>
                <a:ea typeface="Times New Roman"/>
                <a:cs typeface="Times New Roman"/>
                <a:sym typeface="Times New Roman"/>
              </a:rPr>
              <a:t>NOR Gate</a:t>
            </a:r>
            <a:endParaRPr sz="1050">
              <a:solidFill>
                <a:schemeClr val="dk1"/>
              </a:solidFill>
              <a:latin typeface="Times New Roman"/>
              <a:ea typeface="Times New Roman"/>
              <a:cs typeface="Times New Roman"/>
              <a:sym typeface="Times New Roman"/>
            </a:endParaRPr>
          </a:p>
        </p:txBody>
      </p:sp>
      <p:sp>
        <p:nvSpPr>
          <p:cNvPr id="468" name="Google Shape;468;p38"/>
          <p:cNvSpPr/>
          <p:nvPr/>
        </p:nvSpPr>
        <p:spPr>
          <a:xfrm>
            <a:off x="2849499" y="3369564"/>
            <a:ext cx="914400" cy="228600"/>
          </a:xfrm>
          <a:custGeom>
            <a:avLst/>
            <a:gdLst/>
            <a:ahLst/>
            <a:cxnLst/>
            <a:rect l="l" t="t" r="r" b="b"/>
            <a:pathLst>
              <a:path w="1219200" h="304800" extrusionOk="0">
                <a:moveTo>
                  <a:pt x="1219200" y="0"/>
                </a:moveTo>
                <a:lnTo>
                  <a:pt x="1217167" y="59309"/>
                </a:lnTo>
                <a:lnTo>
                  <a:pt x="1211706" y="107823"/>
                </a:lnTo>
                <a:lnTo>
                  <a:pt x="1203705" y="140462"/>
                </a:lnTo>
                <a:lnTo>
                  <a:pt x="1193800" y="152400"/>
                </a:lnTo>
                <a:lnTo>
                  <a:pt x="635000" y="152400"/>
                </a:lnTo>
                <a:lnTo>
                  <a:pt x="625093" y="164337"/>
                </a:lnTo>
                <a:lnTo>
                  <a:pt x="617092" y="196976"/>
                </a:lnTo>
                <a:lnTo>
                  <a:pt x="611631" y="245490"/>
                </a:lnTo>
                <a:lnTo>
                  <a:pt x="609600" y="304800"/>
                </a:lnTo>
                <a:lnTo>
                  <a:pt x="607567" y="245490"/>
                </a:lnTo>
                <a:lnTo>
                  <a:pt x="602106" y="196976"/>
                </a:lnTo>
                <a:lnTo>
                  <a:pt x="594105" y="164337"/>
                </a:lnTo>
                <a:lnTo>
                  <a:pt x="584200" y="152400"/>
                </a:lnTo>
                <a:lnTo>
                  <a:pt x="25400" y="152400"/>
                </a:lnTo>
                <a:lnTo>
                  <a:pt x="15493" y="140462"/>
                </a:lnTo>
                <a:lnTo>
                  <a:pt x="7492" y="107823"/>
                </a:lnTo>
                <a:lnTo>
                  <a:pt x="2031" y="59309"/>
                </a:lnTo>
                <a:lnTo>
                  <a:pt x="0" y="0"/>
                </a:lnTo>
              </a:path>
            </a:pathLst>
          </a:custGeom>
          <a:noFill/>
          <a:ln w="1217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9" name="Google Shape;469;p38"/>
          <p:cNvSpPr txBox="1"/>
          <p:nvPr/>
        </p:nvSpPr>
        <p:spPr>
          <a:xfrm>
            <a:off x="3018758" y="3615119"/>
            <a:ext cx="611029" cy="171201"/>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050">
                <a:solidFill>
                  <a:schemeClr val="dk1"/>
                </a:solidFill>
                <a:latin typeface="Times New Roman"/>
                <a:ea typeface="Times New Roman"/>
                <a:cs typeface="Times New Roman"/>
                <a:sym typeface="Times New Roman"/>
              </a:rPr>
              <a:t>“Inverters”</a:t>
            </a:r>
            <a:endParaRPr sz="1050">
              <a:solidFill>
                <a:schemeClr val="dk1"/>
              </a:solidFill>
              <a:latin typeface="Times New Roman"/>
              <a:ea typeface="Times New Roman"/>
              <a:cs typeface="Times New Roman"/>
              <a:sym typeface="Times New Roman"/>
            </a:endParaRPr>
          </a:p>
        </p:txBody>
      </p:sp>
      <p:sp>
        <p:nvSpPr>
          <p:cNvPr id="470" name="Google Shape;470;p38"/>
          <p:cNvSpPr/>
          <p:nvPr/>
        </p:nvSpPr>
        <p:spPr>
          <a:xfrm>
            <a:off x="4121754" y="2875693"/>
            <a:ext cx="95059" cy="9772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1" name="Google Shape;471;p38"/>
          <p:cNvSpPr/>
          <p:nvPr/>
        </p:nvSpPr>
        <p:spPr>
          <a:xfrm>
            <a:off x="4162807" y="2522315"/>
            <a:ext cx="349091" cy="394335"/>
          </a:xfrm>
          <a:custGeom>
            <a:avLst/>
            <a:gdLst/>
            <a:ahLst/>
            <a:cxnLst/>
            <a:rect l="l" t="t" r="r" b="b"/>
            <a:pathLst>
              <a:path w="465454" h="525780" extrusionOk="0">
                <a:moveTo>
                  <a:pt x="462025" y="0"/>
                </a:moveTo>
                <a:lnTo>
                  <a:pt x="411606" y="3175"/>
                </a:lnTo>
                <a:lnTo>
                  <a:pt x="365632" y="12446"/>
                </a:lnTo>
                <a:lnTo>
                  <a:pt x="321309" y="27177"/>
                </a:lnTo>
                <a:lnTo>
                  <a:pt x="278764" y="47498"/>
                </a:lnTo>
                <a:lnTo>
                  <a:pt x="238378" y="72771"/>
                </a:lnTo>
                <a:lnTo>
                  <a:pt x="200151" y="102997"/>
                </a:lnTo>
                <a:lnTo>
                  <a:pt x="164591" y="137667"/>
                </a:lnTo>
                <a:lnTo>
                  <a:pt x="131825" y="176529"/>
                </a:lnTo>
                <a:lnTo>
                  <a:pt x="101980" y="219201"/>
                </a:lnTo>
                <a:lnTo>
                  <a:pt x="75311" y="265429"/>
                </a:lnTo>
                <a:lnTo>
                  <a:pt x="52069" y="314960"/>
                </a:lnTo>
                <a:lnTo>
                  <a:pt x="32638" y="367538"/>
                </a:lnTo>
                <a:lnTo>
                  <a:pt x="16763" y="422655"/>
                </a:lnTo>
                <a:lnTo>
                  <a:pt x="5333" y="480313"/>
                </a:lnTo>
                <a:lnTo>
                  <a:pt x="0" y="520191"/>
                </a:lnTo>
                <a:lnTo>
                  <a:pt x="5841" y="525399"/>
                </a:lnTo>
                <a:lnTo>
                  <a:pt x="12700" y="520446"/>
                </a:lnTo>
                <a:lnTo>
                  <a:pt x="13588" y="511683"/>
                </a:lnTo>
                <a:lnTo>
                  <a:pt x="17779" y="482473"/>
                </a:lnTo>
                <a:lnTo>
                  <a:pt x="29082" y="425830"/>
                </a:lnTo>
                <a:lnTo>
                  <a:pt x="44576" y="371601"/>
                </a:lnTo>
                <a:lnTo>
                  <a:pt x="63753" y="320166"/>
                </a:lnTo>
                <a:lnTo>
                  <a:pt x="86487" y="271525"/>
                </a:lnTo>
                <a:lnTo>
                  <a:pt x="112521" y="226187"/>
                </a:lnTo>
                <a:lnTo>
                  <a:pt x="141731" y="184530"/>
                </a:lnTo>
                <a:lnTo>
                  <a:pt x="173736" y="146558"/>
                </a:lnTo>
                <a:lnTo>
                  <a:pt x="208279" y="112775"/>
                </a:lnTo>
                <a:lnTo>
                  <a:pt x="245363" y="83438"/>
                </a:lnTo>
                <a:lnTo>
                  <a:pt x="284606" y="58800"/>
                </a:lnTo>
                <a:lnTo>
                  <a:pt x="325627" y="39115"/>
                </a:lnTo>
                <a:lnTo>
                  <a:pt x="368553" y="24764"/>
                </a:lnTo>
                <a:lnTo>
                  <a:pt x="412876" y="15875"/>
                </a:lnTo>
                <a:lnTo>
                  <a:pt x="462406" y="12700"/>
                </a:lnTo>
                <a:lnTo>
                  <a:pt x="465200" y="9778"/>
                </a:lnTo>
                <a:lnTo>
                  <a:pt x="464946" y="2793"/>
                </a:lnTo>
                <a:lnTo>
                  <a:pt x="462025" y="0"/>
                </a:lnTo>
                <a:close/>
              </a:path>
            </a:pathLst>
          </a:custGeom>
          <a:solidFill>
            <a:srgbClr val="FF17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2" name="Google Shape;472;p38"/>
          <p:cNvSpPr/>
          <p:nvPr/>
        </p:nvSpPr>
        <p:spPr>
          <a:xfrm>
            <a:off x="4587622" y="2415350"/>
            <a:ext cx="124301" cy="0"/>
          </a:xfrm>
          <a:custGeom>
            <a:avLst/>
            <a:gdLst/>
            <a:ahLst/>
            <a:cxnLst/>
            <a:rect l="l" t="t" r="r" b="b"/>
            <a:pathLst>
              <a:path w="165735" h="120000" extrusionOk="0">
                <a:moveTo>
                  <a:pt x="0" y="0"/>
                </a:moveTo>
                <a:lnTo>
                  <a:pt x="16522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3" name="Google Shape;473;p38"/>
          <p:cNvSpPr txBox="1"/>
          <p:nvPr/>
        </p:nvSpPr>
        <p:spPr>
          <a:xfrm>
            <a:off x="4578287" y="2400586"/>
            <a:ext cx="146685" cy="240931"/>
          </a:xfrm>
          <a:prstGeom prst="rect">
            <a:avLst/>
          </a:prstGeom>
          <a:noFill/>
          <a:ln>
            <a:noFill/>
          </a:ln>
        </p:spPr>
        <p:txBody>
          <a:bodyPr spcFirstLastPara="1" wrap="square" lIns="0" tIns="10000" rIns="0" bIns="0" anchor="t" anchorCtr="0">
            <a:spAutoFit/>
          </a:bodyPr>
          <a:lstStyle/>
          <a:p>
            <a:pPr marL="9525" marR="0" lvl="0" indent="0" algn="l" rtl="0">
              <a:spcBef>
                <a:spcPts val="0"/>
              </a:spcBef>
              <a:spcAft>
                <a:spcPts val="0"/>
              </a:spcAft>
              <a:buNone/>
            </a:pPr>
            <a:r>
              <a:rPr lang="en-US" sz="1500">
                <a:solidFill>
                  <a:schemeClr val="dk1"/>
                </a:solidFill>
                <a:latin typeface="Arial"/>
                <a:ea typeface="Arial"/>
                <a:cs typeface="Arial"/>
                <a:sym typeface="Arial"/>
              </a:rPr>
              <a:t>Y</a:t>
            </a:r>
            <a:endParaRPr/>
          </a:p>
        </p:txBody>
      </p:sp>
      <p:sp>
        <p:nvSpPr>
          <p:cNvPr id="474" name="Google Shape;474;p38"/>
          <p:cNvSpPr txBox="1"/>
          <p:nvPr/>
        </p:nvSpPr>
        <p:spPr>
          <a:xfrm>
            <a:off x="4586954" y="2021776"/>
            <a:ext cx="146685" cy="240931"/>
          </a:xfrm>
          <a:prstGeom prst="rect">
            <a:avLst/>
          </a:prstGeom>
          <a:noFill/>
          <a:ln>
            <a:noFill/>
          </a:ln>
        </p:spPr>
        <p:txBody>
          <a:bodyPr spcFirstLastPara="1" wrap="square" lIns="0" tIns="10000" rIns="0" bIns="0" anchor="t" anchorCtr="0">
            <a:spAutoFit/>
          </a:bodyPr>
          <a:lstStyle/>
          <a:p>
            <a:pPr marL="9525" marR="0" lvl="0" indent="0" algn="l" rtl="0">
              <a:spcBef>
                <a:spcPts val="0"/>
              </a:spcBef>
              <a:spcAft>
                <a:spcPts val="0"/>
              </a:spcAft>
              <a:buNone/>
            </a:pPr>
            <a:r>
              <a:rPr lang="en-US" sz="1500">
                <a:solidFill>
                  <a:schemeClr val="dk1"/>
                </a:solidFill>
                <a:latin typeface="Arial"/>
                <a:ea typeface="Arial"/>
                <a:cs typeface="Arial"/>
                <a:sym typeface="Arial"/>
              </a:rPr>
              <a:t>X</a:t>
            </a:r>
            <a:endParaRPr/>
          </a:p>
        </p:txBody>
      </p:sp>
      <p:sp>
        <p:nvSpPr>
          <p:cNvPr id="475" name="Google Shape;475;p38"/>
          <p:cNvSpPr txBox="1"/>
          <p:nvPr/>
        </p:nvSpPr>
        <p:spPr>
          <a:xfrm>
            <a:off x="6484525" y="3837813"/>
            <a:ext cx="861536"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476" name="Google Shape;476;p38"/>
          <p:cNvGraphicFramePr/>
          <p:nvPr/>
        </p:nvGraphicFramePr>
        <p:xfrm>
          <a:off x="5824538" y="4110038"/>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254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444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477" name="Google Shape;477;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478" name="Google Shape;478;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9"/>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4" name="Google Shape;484;p39"/>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p39"/>
          <p:cNvSpPr/>
          <p:nvPr/>
        </p:nvSpPr>
        <p:spPr>
          <a:xfrm>
            <a:off x="4399408" y="1030985"/>
            <a:ext cx="596645"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p39"/>
          <p:cNvSpPr txBox="1">
            <a:spLocks noGrp="1"/>
          </p:cNvSpPr>
          <p:nvPr>
            <p:ph type="title"/>
          </p:nvPr>
        </p:nvSpPr>
        <p:spPr>
          <a:xfrm>
            <a:off x="52864" y="192990"/>
            <a:ext cx="4519136"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an OR Gate</a:t>
            </a:r>
            <a:endParaRPr/>
          </a:p>
        </p:txBody>
      </p:sp>
      <p:sp>
        <p:nvSpPr>
          <p:cNvPr id="487" name="Google Shape;487;p39"/>
          <p:cNvSpPr/>
          <p:nvPr/>
        </p:nvSpPr>
        <p:spPr>
          <a:xfrm>
            <a:off x="1880234" y="2529459"/>
            <a:ext cx="3898773" cy="67779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8" name="Google Shape;488;p39"/>
          <p:cNvSpPr txBox="1"/>
          <p:nvPr/>
        </p:nvSpPr>
        <p:spPr>
          <a:xfrm>
            <a:off x="1604392" y="2526792"/>
            <a:ext cx="143351" cy="579005"/>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X</a:t>
            </a:r>
            <a:endParaRPr sz="1350">
              <a:solidFill>
                <a:schemeClr val="dk1"/>
              </a:solidFill>
              <a:latin typeface="Times New Roman"/>
              <a:ea typeface="Times New Roman"/>
              <a:cs typeface="Times New Roman"/>
              <a:sym typeface="Times New Roman"/>
            </a:endParaRPr>
          </a:p>
          <a:p>
            <a:pPr marL="9525" marR="0" lvl="0" indent="0" algn="l" rtl="0">
              <a:spcBef>
                <a:spcPts val="1163"/>
              </a:spcBef>
              <a:spcAft>
                <a:spcPts val="0"/>
              </a:spcAft>
              <a:buNone/>
            </a:pPr>
            <a:r>
              <a:rPr lang="en-US" sz="1350">
                <a:solidFill>
                  <a:schemeClr val="dk1"/>
                </a:solidFill>
                <a:latin typeface="Times New Roman"/>
                <a:ea typeface="Times New Roman"/>
                <a:cs typeface="Times New Roman"/>
                <a:sym typeface="Times New Roman"/>
              </a:rPr>
              <a:t>Y</a:t>
            </a:r>
            <a:endParaRPr/>
          </a:p>
        </p:txBody>
      </p:sp>
      <p:sp>
        <p:nvSpPr>
          <p:cNvPr id="489" name="Google Shape;489;p39"/>
          <p:cNvSpPr/>
          <p:nvPr/>
        </p:nvSpPr>
        <p:spPr>
          <a:xfrm>
            <a:off x="6204585" y="2716529"/>
            <a:ext cx="571024" cy="0"/>
          </a:xfrm>
          <a:custGeom>
            <a:avLst/>
            <a:gdLst/>
            <a:ahLst/>
            <a:cxnLst/>
            <a:rect l="l" t="t" r="r" b="b"/>
            <a:pathLst>
              <a:path w="761365" h="120000" extrusionOk="0">
                <a:moveTo>
                  <a:pt x="0" y="0"/>
                </a:moveTo>
                <a:lnTo>
                  <a:pt x="760984" y="0"/>
                </a:lnTo>
              </a:path>
            </a:pathLst>
          </a:custGeom>
          <a:noFill/>
          <a:ln w="11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0" name="Google Shape;490;p39"/>
          <p:cNvSpPr/>
          <p:nvPr/>
        </p:nvSpPr>
        <p:spPr>
          <a:xfrm>
            <a:off x="6204585" y="2654522"/>
            <a:ext cx="571024" cy="0"/>
          </a:xfrm>
          <a:custGeom>
            <a:avLst/>
            <a:gdLst/>
            <a:ahLst/>
            <a:cxnLst/>
            <a:rect l="l" t="t" r="r" b="b"/>
            <a:pathLst>
              <a:path w="761365" h="120000" extrusionOk="0">
                <a:moveTo>
                  <a:pt x="0" y="0"/>
                </a:moveTo>
                <a:lnTo>
                  <a:pt x="760984" y="0"/>
                </a:lnTo>
              </a:path>
            </a:pathLst>
          </a:custGeom>
          <a:noFill/>
          <a:ln w="11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1" name="Google Shape;491;p39"/>
          <p:cNvSpPr txBox="1"/>
          <p:nvPr/>
        </p:nvSpPr>
        <p:spPr>
          <a:xfrm>
            <a:off x="5786151" y="2702110"/>
            <a:ext cx="1823085" cy="32707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2063">
                <a:solidFill>
                  <a:schemeClr val="dk1"/>
                </a:solidFill>
                <a:latin typeface="Arial"/>
                <a:ea typeface="Arial"/>
                <a:cs typeface="Arial"/>
                <a:sym typeface="Arial"/>
              </a:rPr>
              <a:t>Z </a:t>
            </a:r>
            <a:r>
              <a:rPr lang="en-US" sz="2063">
                <a:solidFill>
                  <a:schemeClr val="dk1"/>
                </a:solidFill>
                <a:latin typeface="Noto Sans Symbols"/>
                <a:ea typeface="Noto Sans Symbols"/>
                <a:cs typeface="Noto Sans Symbols"/>
                <a:sym typeface="Noto Sans Symbols"/>
              </a:rPr>
              <a:t>=</a:t>
            </a:r>
            <a:r>
              <a:rPr lang="en-US" sz="2063">
                <a:solidFill>
                  <a:schemeClr val="dk1"/>
                </a:solidFill>
                <a:latin typeface="Times New Roman"/>
                <a:ea typeface="Times New Roman"/>
                <a:cs typeface="Times New Roman"/>
                <a:sym typeface="Times New Roman"/>
              </a:rPr>
              <a:t> </a:t>
            </a:r>
            <a:r>
              <a:rPr lang="en-US" sz="2063">
                <a:solidFill>
                  <a:schemeClr val="dk1"/>
                </a:solidFill>
                <a:latin typeface="Arial"/>
                <a:ea typeface="Arial"/>
                <a:cs typeface="Arial"/>
                <a:sym typeface="Arial"/>
              </a:rPr>
              <a:t>X </a:t>
            </a:r>
            <a:r>
              <a:rPr lang="en-US" sz="2063">
                <a:solidFill>
                  <a:schemeClr val="dk1"/>
                </a:solidFill>
                <a:latin typeface="Noto Sans Symbols"/>
                <a:ea typeface="Noto Sans Symbols"/>
                <a:cs typeface="Noto Sans Symbols"/>
                <a:sym typeface="Noto Sans Symbols"/>
              </a:rPr>
              <a:t>+</a:t>
            </a:r>
            <a:r>
              <a:rPr lang="en-US" sz="2063">
                <a:solidFill>
                  <a:schemeClr val="dk1"/>
                </a:solidFill>
                <a:latin typeface="Times New Roman"/>
                <a:ea typeface="Times New Roman"/>
                <a:cs typeface="Times New Roman"/>
                <a:sym typeface="Times New Roman"/>
              </a:rPr>
              <a:t> </a:t>
            </a:r>
            <a:r>
              <a:rPr lang="en-US" sz="2063">
                <a:solidFill>
                  <a:schemeClr val="dk1"/>
                </a:solidFill>
                <a:latin typeface="Arial"/>
                <a:ea typeface="Arial"/>
                <a:cs typeface="Arial"/>
                <a:sym typeface="Arial"/>
              </a:rPr>
              <a:t>Y </a:t>
            </a:r>
            <a:r>
              <a:rPr lang="en-US" sz="2063">
                <a:solidFill>
                  <a:schemeClr val="dk1"/>
                </a:solidFill>
                <a:latin typeface="Noto Sans Symbols"/>
                <a:ea typeface="Noto Sans Symbols"/>
                <a:cs typeface="Noto Sans Symbols"/>
                <a:sym typeface="Noto Sans Symbols"/>
              </a:rPr>
              <a:t>=</a:t>
            </a:r>
            <a:r>
              <a:rPr lang="en-US" sz="2063">
                <a:solidFill>
                  <a:schemeClr val="dk1"/>
                </a:solidFill>
                <a:latin typeface="Times New Roman"/>
                <a:ea typeface="Times New Roman"/>
                <a:cs typeface="Times New Roman"/>
                <a:sym typeface="Times New Roman"/>
              </a:rPr>
              <a:t> </a:t>
            </a:r>
            <a:r>
              <a:rPr lang="en-US" sz="2063">
                <a:solidFill>
                  <a:schemeClr val="dk1"/>
                </a:solidFill>
                <a:latin typeface="Arial"/>
                <a:ea typeface="Arial"/>
                <a:cs typeface="Arial"/>
                <a:sym typeface="Arial"/>
              </a:rPr>
              <a:t>X </a:t>
            </a:r>
            <a:r>
              <a:rPr lang="en-US" sz="2063">
                <a:solidFill>
                  <a:schemeClr val="dk1"/>
                </a:solidFill>
                <a:latin typeface="Noto Sans Symbols"/>
                <a:ea typeface="Noto Sans Symbols"/>
                <a:cs typeface="Noto Sans Symbols"/>
                <a:sym typeface="Noto Sans Symbols"/>
              </a:rPr>
              <a:t>+</a:t>
            </a:r>
            <a:r>
              <a:rPr lang="en-US" sz="2063">
                <a:solidFill>
                  <a:schemeClr val="dk1"/>
                </a:solidFill>
                <a:latin typeface="Arial"/>
                <a:ea typeface="Arial"/>
                <a:cs typeface="Arial"/>
                <a:sym typeface="Arial"/>
              </a:rPr>
              <a:t>Y</a:t>
            </a:r>
            <a:endParaRPr sz="2063">
              <a:solidFill>
                <a:schemeClr val="dk1"/>
              </a:solidFill>
              <a:latin typeface="Arial"/>
              <a:ea typeface="Arial"/>
              <a:cs typeface="Arial"/>
              <a:sym typeface="Arial"/>
            </a:endParaRPr>
          </a:p>
        </p:txBody>
      </p:sp>
      <p:sp>
        <p:nvSpPr>
          <p:cNvPr id="492" name="Google Shape;492;p39"/>
          <p:cNvSpPr/>
          <p:nvPr/>
        </p:nvSpPr>
        <p:spPr>
          <a:xfrm>
            <a:off x="4190714" y="2068925"/>
            <a:ext cx="564833" cy="0"/>
          </a:xfrm>
          <a:custGeom>
            <a:avLst/>
            <a:gdLst/>
            <a:ahLst/>
            <a:cxnLst/>
            <a:rect l="l" t="t" r="r" b="b"/>
            <a:pathLst>
              <a:path w="753110" h="120000" extrusionOk="0">
                <a:moveTo>
                  <a:pt x="0" y="0"/>
                </a:moveTo>
                <a:lnTo>
                  <a:pt x="753109" y="0"/>
                </a:lnTo>
              </a:path>
            </a:pathLst>
          </a:custGeom>
          <a:noFill/>
          <a:ln w="103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39"/>
          <p:cNvSpPr/>
          <p:nvPr/>
        </p:nvSpPr>
        <p:spPr>
          <a:xfrm>
            <a:off x="3691794" y="2698719"/>
            <a:ext cx="95155" cy="9715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39"/>
          <p:cNvSpPr/>
          <p:nvPr/>
        </p:nvSpPr>
        <p:spPr>
          <a:xfrm>
            <a:off x="3733229" y="2201132"/>
            <a:ext cx="449580" cy="537686"/>
          </a:xfrm>
          <a:custGeom>
            <a:avLst/>
            <a:gdLst/>
            <a:ahLst/>
            <a:cxnLst/>
            <a:rect l="l" t="t" r="r" b="b"/>
            <a:pathLst>
              <a:path w="599439" h="716914" extrusionOk="0">
                <a:moveTo>
                  <a:pt x="595884" y="0"/>
                </a:moveTo>
                <a:lnTo>
                  <a:pt x="531876" y="4318"/>
                </a:lnTo>
                <a:lnTo>
                  <a:pt x="472948" y="16256"/>
                </a:lnTo>
                <a:lnTo>
                  <a:pt x="415798" y="35814"/>
                </a:lnTo>
                <a:lnTo>
                  <a:pt x="361188" y="62484"/>
                </a:lnTo>
                <a:lnTo>
                  <a:pt x="309117" y="96012"/>
                </a:lnTo>
                <a:lnTo>
                  <a:pt x="260096" y="135762"/>
                </a:lnTo>
                <a:lnTo>
                  <a:pt x="214375" y="181356"/>
                </a:lnTo>
                <a:lnTo>
                  <a:pt x="172212" y="232537"/>
                </a:lnTo>
                <a:lnTo>
                  <a:pt x="133731" y="288798"/>
                </a:lnTo>
                <a:lnTo>
                  <a:pt x="99440" y="349758"/>
                </a:lnTo>
                <a:lnTo>
                  <a:pt x="69596" y="415163"/>
                </a:lnTo>
                <a:lnTo>
                  <a:pt x="44450" y="484378"/>
                </a:lnTo>
                <a:lnTo>
                  <a:pt x="24257" y="557149"/>
                </a:lnTo>
                <a:lnTo>
                  <a:pt x="16256" y="594741"/>
                </a:lnTo>
                <a:lnTo>
                  <a:pt x="9398" y="633095"/>
                </a:lnTo>
                <a:lnTo>
                  <a:pt x="4063" y="672084"/>
                </a:lnTo>
                <a:lnTo>
                  <a:pt x="0" y="711581"/>
                </a:lnTo>
                <a:lnTo>
                  <a:pt x="6096" y="716788"/>
                </a:lnTo>
                <a:lnTo>
                  <a:pt x="12826" y="711835"/>
                </a:lnTo>
                <a:lnTo>
                  <a:pt x="16637" y="673862"/>
                </a:lnTo>
                <a:lnTo>
                  <a:pt x="21844" y="635254"/>
                </a:lnTo>
                <a:lnTo>
                  <a:pt x="28575" y="597408"/>
                </a:lnTo>
                <a:lnTo>
                  <a:pt x="45974" y="524002"/>
                </a:lnTo>
                <a:lnTo>
                  <a:pt x="68325" y="453898"/>
                </a:lnTo>
                <a:lnTo>
                  <a:pt x="95503" y="387477"/>
                </a:lnTo>
                <a:lnTo>
                  <a:pt x="127000" y="325120"/>
                </a:lnTo>
                <a:lnTo>
                  <a:pt x="162813" y="267462"/>
                </a:lnTo>
                <a:lnTo>
                  <a:pt x="202437" y="214630"/>
                </a:lnTo>
                <a:lnTo>
                  <a:pt x="245617" y="167005"/>
                </a:lnTo>
                <a:lnTo>
                  <a:pt x="291973" y="125095"/>
                </a:lnTo>
                <a:lnTo>
                  <a:pt x="341375" y="89408"/>
                </a:lnTo>
                <a:lnTo>
                  <a:pt x="393446" y="59944"/>
                </a:lnTo>
                <a:lnTo>
                  <a:pt x="447801" y="37211"/>
                </a:lnTo>
                <a:lnTo>
                  <a:pt x="504316" y="21844"/>
                </a:lnTo>
                <a:lnTo>
                  <a:pt x="562610" y="13843"/>
                </a:lnTo>
                <a:lnTo>
                  <a:pt x="596264" y="12700"/>
                </a:lnTo>
                <a:lnTo>
                  <a:pt x="599059" y="9779"/>
                </a:lnTo>
                <a:lnTo>
                  <a:pt x="598804" y="2794"/>
                </a:lnTo>
                <a:lnTo>
                  <a:pt x="595884" y="0"/>
                </a:lnTo>
                <a:close/>
              </a:path>
            </a:pathLst>
          </a:custGeom>
          <a:solidFill>
            <a:srgbClr val="FF17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39"/>
          <p:cNvSpPr/>
          <p:nvPr/>
        </p:nvSpPr>
        <p:spPr>
          <a:xfrm>
            <a:off x="2407158" y="3258692"/>
            <a:ext cx="1181100" cy="323850"/>
          </a:xfrm>
          <a:custGeom>
            <a:avLst/>
            <a:gdLst/>
            <a:ahLst/>
            <a:cxnLst/>
            <a:rect l="l" t="t" r="r" b="b"/>
            <a:pathLst>
              <a:path w="1574800" h="431800" extrusionOk="0">
                <a:moveTo>
                  <a:pt x="1574292" y="0"/>
                </a:moveTo>
                <a:lnTo>
                  <a:pt x="1572514" y="68199"/>
                </a:lnTo>
                <a:lnTo>
                  <a:pt x="1567307" y="127380"/>
                </a:lnTo>
                <a:lnTo>
                  <a:pt x="1559559" y="173989"/>
                </a:lnTo>
                <a:lnTo>
                  <a:pt x="1538351" y="215646"/>
                </a:lnTo>
                <a:lnTo>
                  <a:pt x="823086" y="215646"/>
                </a:lnTo>
                <a:lnTo>
                  <a:pt x="811783" y="226695"/>
                </a:lnTo>
                <a:lnTo>
                  <a:pt x="801878" y="257301"/>
                </a:lnTo>
                <a:lnTo>
                  <a:pt x="794131" y="303911"/>
                </a:lnTo>
                <a:lnTo>
                  <a:pt x="788923" y="363092"/>
                </a:lnTo>
                <a:lnTo>
                  <a:pt x="787145" y="431292"/>
                </a:lnTo>
                <a:lnTo>
                  <a:pt x="785368" y="363092"/>
                </a:lnTo>
                <a:lnTo>
                  <a:pt x="780160" y="303911"/>
                </a:lnTo>
                <a:lnTo>
                  <a:pt x="772414" y="257301"/>
                </a:lnTo>
                <a:lnTo>
                  <a:pt x="762507" y="226695"/>
                </a:lnTo>
                <a:lnTo>
                  <a:pt x="751205" y="215646"/>
                </a:lnTo>
                <a:lnTo>
                  <a:pt x="35941" y="215646"/>
                </a:lnTo>
                <a:lnTo>
                  <a:pt x="24637" y="204597"/>
                </a:lnTo>
                <a:lnTo>
                  <a:pt x="14731" y="173989"/>
                </a:lnTo>
                <a:lnTo>
                  <a:pt x="6985" y="127380"/>
                </a:lnTo>
                <a:lnTo>
                  <a:pt x="1778" y="68199"/>
                </a:lnTo>
                <a:lnTo>
                  <a:pt x="0" y="0"/>
                </a:lnTo>
              </a:path>
            </a:pathLst>
          </a:custGeom>
          <a:noFill/>
          <a:ln w="1217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39"/>
          <p:cNvSpPr/>
          <p:nvPr/>
        </p:nvSpPr>
        <p:spPr>
          <a:xfrm>
            <a:off x="3955924" y="3258692"/>
            <a:ext cx="1179671" cy="323850"/>
          </a:xfrm>
          <a:custGeom>
            <a:avLst/>
            <a:gdLst/>
            <a:ahLst/>
            <a:cxnLst/>
            <a:rect l="l" t="t" r="r" b="b"/>
            <a:pathLst>
              <a:path w="1572895" h="431800" extrusionOk="0">
                <a:moveTo>
                  <a:pt x="1572767" y="0"/>
                </a:moveTo>
                <a:lnTo>
                  <a:pt x="1570989" y="68199"/>
                </a:lnTo>
                <a:lnTo>
                  <a:pt x="1565783" y="127380"/>
                </a:lnTo>
                <a:lnTo>
                  <a:pt x="1558036" y="173989"/>
                </a:lnTo>
                <a:lnTo>
                  <a:pt x="1536827" y="215646"/>
                </a:lnTo>
                <a:lnTo>
                  <a:pt x="822325" y="215646"/>
                </a:lnTo>
                <a:lnTo>
                  <a:pt x="811022" y="226695"/>
                </a:lnTo>
                <a:lnTo>
                  <a:pt x="801115" y="257301"/>
                </a:lnTo>
                <a:lnTo>
                  <a:pt x="793369" y="303911"/>
                </a:lnTo>
                <a:lnTo>
                  <a:pt x="788288" y="363092"/>
                </a:lnTo>
                <a:lnTo>
                  <a:pt x="786384" y="431292"/>
                </a:lnTo>
                <a:lnTo>
                  <a:pt x="784606" y="363092"/>
                </a:lnTo>
                <a:lnTo>
                  <a:pt x="779399" y="303911"/>
                </a:lnTo>
                <a:lnTo>
                  <a:pt x="771651" y="257301"/>
                </a:lnTo>
                <a:lnTo>
                  <a:pt x="761746" y="226695"/>
                </a:lnTo>
                <a:lnTo>
                  <a:pt x="750443" y="215646"/>
                </a:lnTo>
                <a:lnTo>
                  <a:pt x="35940" y="215646"/>
                </a:lnTo>
                <a:lnTo>
                  <a:pt x="24637" y="204597"/>
                </a:lnTo>
                <a:lnTo>
                  <a:pt x="14732" y="173989"/>
                </a:lnTo>
                <a:lnTo>
                  <a:pt x="6985" y="127380"/>
                </a:lnTo>
                <a:lnTo>
                  <a:pt x="1905" y="68199"/>
                </a:lnTo>
                <a:lnTo>
                  <a:pt x="0" y="0"/>
                </a:lnTo>
              </a:path>
            </a:pathLst>
          </a:custGeom>
          <a:noFill/>
          <a:ln w="1217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39"/>
          <p:cNvSpPr txBox="1"/>
          <p:nvPr/>
        </p:nvSpPr>
        <p:spPr>
          <a:xfrm>
            <a:off x="2650902" y="3599402"/>
            <a:ext cx="580073" cy="171201"/>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050">
                <a:solidFill>
                  <a:schemeClr val="dk1"/>
                </a:solidFill>
                <a:latin typeface="Times New Roman"/>
                <a:ea typeface="Times New Roman"/>
                <a:cs typeface="Times New Roman"/>
                <a:sym typeface="Times New Roman"/>
              </a:rPr>
              <a:t>NOR Gate</a:t>
            </a:r>
            <a:endParaRPr sz="1050">
              <a:solidFill>
                <a:schemeClr val="dk1"/>
              </a:solidFill>
              <a:latin typeface="Times New Roman"/>
              <a:ea typeface="Times New Roman"/>
              <a:cs typeface="Times New Roman"/>
              <a:sym typeface="Times New Roman"/>
            </a:endParaRPr>
          </a:p>
        </p:txBody>
      </p:sp>
      <p:sp>
        <p:nvSpPr>
          <p:cNvPr id="498" name="Google Shape;498;p39"/>
          <p:cNvSpPr txBox="1"/>
          <p:nvPr/>
        </p:nvSpPr>
        <p:spPr>
          <a:xfrm>
            <a:off x="4266628" y="3599402"/>
            <a:ext cx="559118" cy="171201"/>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050">
                <a:solidFill>
                  <a:schemeClr val="dk1"/>
                </a:solidFill>
                <a:latin typeface="Times New Roman"/>
                <a:ea typeface="Times New Roman"/>
                <a:cs typeface="Times New Roman"/>
                <a:sym typeface="Times New Roman"/>
              </a:rPr>
              <a:t>“Inverter”</a:t>
            </a:r>
            <a:endParaRPr sz="1050">
              <a:solidFill>
                <a:schemeClr val="dk1"/>
              </a:solidFill>
              <a:latin typeface="Times New Roman"/>
              <a:ea typeface="Times New Roman"/>
              <a:cs typeface="Times New Roman"/>
              <a:sym typeface="Times New Roman"/>
            </a:endParaRPr>
          </a:p>
        </p:txBody>
      </p:sp>
      <p:sp>
        <p:nvSpPr>
          <p:cNvPr id="499" name="Google Shape;499;p39"/>
          <p:cNvSpPr txBox="1"/>
          <p:nvPr/>
        </p:nvSpPr>
        <p:spPr>
          <a:xfrm>
            <a:off x="4185476" y="2057971"/>
            <a:ext cx="592455" cy="332303"/>
          </a:xfrm>
          <a:prstGeom prst="rect">
            <a:avLst/>
          </a:prstGeom>
          <a:noFill/>
          <a:ln>
            <a:noFill/>
          </a:ln>
        </p:spPr>
        <p:txBody>
          <a:bodyPr spcFirstLastPara="1" wrap="square" lIns="0" tIns="9025" rIns="0" bIns="0" anchor="t" anchorCtr="0">
            <a:spAutoFit/>
          </a:bodyPr>
          <a:lstStyle/>
          <a:p>
            <a:pPr marL="9525" marR="0" lvl="0" indent="0" algn="l" rtl="0">
              <a:spcBef>
                <a:spcPts val="0"/>
              </a:spcBef>
              <a:spcAft>
                <a:spcPts val="0"/>
              </a:spcAft>
              <a:buNone/>
            </a:pPr>
            <a:r>
              <a:rPr lang="en-US" sz="2100">
                <a:solidFill>
                  <a:schemeClr val="dk1"/>
                </a:solidFill>
                <a:latin typeface="Arial"/>
                <a:ea typeface="Arial"/>
                <a:cs typeface="Arial"/>
                <a:sym typeface="Arial"/>
              </a:rPr>
              <a:t>X </a:t>
            </a:r>
            <a:r>
              <a:rPr lang="en-US" sz="2100">
                <a:solidFill>
                  <a:schemeClr val="dk1"/>
                </a:solidFill>
                <a:latin typeface="Noto Sans Symbols"/>
                <a:ea typeface="Noto Sans Symbols"/>
                <a:cs typeface="Noto Sans Symbols"/>
                <a:sym typeface="Noto Sans Symbols"/>
              </a:rPr>
              <a:t>+</a:t>
            </a:r>
            <a:r>
              <a:rPr lang="en-US" sz="2100">
                <a:solidFill>
                  <a:schemeClr val="dk1"/>
                </a:solidFill>
                <a:latin typeface="Arial"/>
                <a:ea typeface="Arial"/>
                <a:cs typeface="Arial"/>
                <a:sym typeface="Arial"/>
              </a:rPr>
              <a:t>Y</a:t>
            </a:r>
            <a:endParaRPr sz="2100">
              <a:solidFill>
                <a:schemeClr val="dk1"/>
              </a:solidFill>
              <a:latin typeface="Arial"/>
              <a:ea typeface="Arial"/>
              <a:cs typeface="Arial"/>
              <a:sym typeface="Arial"/>
            </a:endParaRPr>
          </a:p>
        </p:txBody>
      </p:sp>
      <p:sp>
        <p:nvSpPr>
          <p:cNvPr id="500" name="Google Shape;500;p39"/>
          <p:cNvSpPr txBox="1"/>
          <p:nvPr/>
        </p:nvSpPr>
        <p:spPr>
          <a:xfrm>
            <a:off x="6700075" y="3885781"/>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501" name="Google Shape;501;p39"/>
          <p:cNvGraphicFramePr/>
          <p:nvPr/>
        </p:nvGraphicFramePr>
        <p:xfrm>
          <a:off x="5824538" y="4110038"/>
          <a:ext cx="3000000" cy="3000000"/>
        </p:xfrm>
        <a:graphic>
          <a:graphicData uri="http://schemas.openxmlformats.org/drawingml/2006/table">
            <a:tbl>
              <a:tblPr firstRow="1" bandRow="1">
                <a:noFill/>
                <a:tableStyleId>{E6C88060-25CE-41C8-9C6C-F05491E5400A}</a:tableStyleId>
              </a:tblPr>
              <a:tblGrid>
                <a:gridCol w="786775">
                  <a:extLst>
                    <a:ext uri="{9D8B030D-6E8A-4147-A177-3AD203B41FA5}">
                      <a16:colId xmlns:a16="http://schemas.microsoft.com/office/drawing/2014/main" val="20000"/>
                    </a:ext>
                  </a:extLst>
                </a:gridCol>
                <a:gridCol w="786775">
                  <a:extLst>
                    <a:ext uri="{9D8B030D-6E8A-4147-A177-3AD203B41FA5}">
                      <a16:colId xmlns:a16="http://schemas.microsoft.com/office/drawing/2014/main" val="20001"/>
                    </a:ext>
                  </a:extLst>
                </a:gridCol>
                <a:gridCol w="786775">
                  <a:extLst>
                    <a:ext uri="{9D8B030D-6E8A-4147-A177-3AD203B41FA5}">
                      <a16:colId xmlns:a16="http://schemas.microsoft.com/office/drawing/2014/main" val="20002"/>
                    </a:ext>
                  </a:extLst>
                </a:gridCol>
              </a:tblGrid>
              <a:tr h="235750">
                <a:tc gridSpan="2">
                  <a:txBody>
                    <a:bodyPr/>
                    <a:lstStyle/>
                    <a:p>
                      <a:pPr marL="254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175"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35750">
                <a:tc>
                  <a:txBody>
                    <a:bodyPr/>
                    <a:lstStyle/>
                    <a:p>
                      <a:pPr marL="444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36225">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5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36225">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49642"/>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502" name="Google Shape;502;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03" name="Google Shape;503;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85963" y="76200"/>
            <a:ext cx="1352073" cy="471283"/>
          </a:xfrm>
          <a:prstGeom prst="rect">
            <a:avLst/>
          </a:prstGeom>
          <a:noFill/>
          <a:ln>
            <a:noFill/>
          </a:ln>
        </p:spPr>
        <p:txBody>
          <a:bodyPr spcFirstLastPara="1" wrap="square" lIns="0" tIns="9525" rIns="0" bIns="0" anchor="ctr" anchorCtr="0">
            <a:spAutoFit/>
          </a:bodyPr>
          <a:lstStyle/>
          <a:p>
            <a:pPr marL="9525" lvl="0" indent="0" algn="l" rtl="0">
              <a:spcBef>
                <a:spcPts val="0"/>
              </a:spcBef>
              <a:spcAft>
                <a:spcPts val="0"/>
              </a:spcAft>
              <a:buNone/>
            </a:pPr>
            <a:r>
              <a:rPr lang="en-US">
                <a:solidFill>
                  <a:srgbClr val="4A2103"/>
                </a:solidFill>
              </a:rPr>
              <a:t>Contd…</a:t>
            </a:r>
            <a:endParaRPr/>
          </a:p>
        </p:txBody>
      </p:sp>
      <p:pic>
        <p:nvPicPr>
          <p:cNvPr id="74" name="Google Shape;74;p4" descr="See the source image"/>
          <p:cNvPicPr preferRelativeResize="0"/>
          <p:nvPr/>
        </p:nvPicPr>
        <p:blipFill rotWithShape="1">
          <a:blip r:embed="rId3">
            <a:alphaModFix/>
          </a:blip>
          <a:srcRect/>
          <a:stretch/>
        </p:blipFill>
        <p:spPr>
          <a:xfrm>
            <a:off x="761999" y="1371600"/>
            <a:ext cx="7391400" cy="4005262"/>
          </a:xfrm>
          <a:prstGeom prst="rect">
            <a:avLst/>
          </a:prstGeom>
          <a:noFill/>
          <a:ln>
            <a:noFill/>
          </a:ln>
        </p:spPr>
      </p:pic>
      <p:sp>
        <p:nvSpPr>
          <p:cNvPr id="75" name="Google Shape;7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76" name="Google Shape;7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0"/>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p40"/>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p40"/>
          <p:cNvSpPr/>
          <p:nvPr/>
        </p:nvSpPr>
        <p:spPr>
          <a:xfrm>
            <a:off x="4358258" y="1050417"/>
            <a:ext cx="588645"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1" name="Google Shape;511;p40"/>
          <p:cNvSpPr/>
          <p:nvPr/>
        </p:nvSpPr>
        <p:spPr>
          <a:xfrm>
            <a:off x="5294376" y="1050417"/>
            <a:ext cx="604647"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2" name="Google Shape;512;p40"/>
          <p:cNvSpPr txBox="1">
            <a:spLocks noGrp="1"/>
          </p:cNvSpPr>
          <p:nvPr>
            <p:ph type="title"/>
          </p:nvPr>
        </p:nvSpPr>
        <p:spPr>
          <a:xfrm>
            <a:off x="109485" y="174878"/>
            <a:ext cx="4511993"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 NOT Gate</a:t>
            </a:r>
            <a:endParaRPr/>
          </a:p>
        </p:txBody>
      </p:sp>
      <p:sp>
        <p:nvSpPr>
          <p:cNvPr id="513" name="Google Shape;513;p40"/>
          <p:cNvSpPr/>
          <p:nvPr/>
        </p:nvSpPr>
        <p:spPr>
          <a:xfrm>
            <a:off x="2618614" y="2767204"/>
            <a:ext cx="2625470" cy="7680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4" name="Google Shape;514;p40"/>
          <p:cNvSpPr txBox="1"/>
          <p:nvPr/>
        </p:nvSpPr>
        <p:spPr>
          <a:xfrm>
            <a:off x="2458212" y="3006624"/>
            <a:ext cx="143351"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X</a:t>
            </a:r>
            <a:endParaRPr/>
          </a:p>
        </p:txBody>
      </p:sp>
      <p:sp>
        <p:nvSpPr>
          <p:cNvPr id="515" name="Google Shape;515;p40"/>
          <p:cNvSpPr/>
          <p:nvPr/>
        </p:nvSpPr>
        <p:spPr>
          <a:xfrm>
            <a:off x="5805963" y="2933223"/>
            <a:ext cx="180975" cy="0"/>
          </a:xfrm>
          <a:custGeom>
            <a:avLst/>
            <a:gdLst/>
            <a:ahLst/>
            <a:cxnLst/>
            <a:rect l="l" t="t" r="r" b="b"/>
            <a:pathLst>
              <a:path w="241300" h="120000" extrusionOk="0">
                <a:moveTo>
                  <a:pt x="0" y="0"/>
                </a:moveTo>
                <a:lnTo>
                  <a:pt x="241173" y="0"/>
                </a:lnTo>
              </a:path>
            </a:pathLst>
          </a:custGeom>
          <a:noFill/>
          <a:ln w="128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6" name="Google Shape;516;p40"/>
          <p:cNvSpPr txBox="1"/>
          <p:nvPr/>
        </p:nvSpPr>
        <p:spPr>
          <a:xfrm>
            <a:off x="5320760" y="2915602"/>
            <a:ext cx="702945" cy="395846"/>
          </a:xfrm>
          <a:prstGeom prst="rect">
            <a:avLst/>
          </a:prstGeom>
          <a:noFill/>
          <a:ln>
            <a:noFill/>
          </a:ln>
        </p:spPr>
        <p:txBody>
          <a:bodyPr spcFirstLastPara="1" wrap="square" lIns="0" tIns="9025" rIns="0" bIns="0" anchor="t" anchorCtr="0">
            <a:spAutoFit/>
          </a:bodyPr>
          <a:lstStyle/>
          <a:p>
            <a:pPr marL="9525" marR="0" lvl="0" indent="0" algn="l" rtl="0">
              <a:spcBef>
                <a:spcPts val="0"/>
              </a:spcBef>
              <a:spcAft>
                <a:spcPts val="0"/>
              </a:spcAft>
              <a:buNone/>
            </a:pPr>
            <a:r>
              <a:rPr lang="en-US" sz="2513">
                <a:solidFill>
                  <a:schemeClr val="dk1"/>
                </a:solidFill>
                <a:latin typeface="Arial"/>
                <a:ea typeface="Arial"/>
                <a:cs typeface="Arial"/>
                <a:sym typeface="Arial"/>
              </a:rPr>
              <a:t>Z </a:t>
            </a:r>
            <a:r>
              <a:rPr lang="en-US" sz="2513">
                <a:solidFill>
                  <a:schemeClr val="dk1"/>
                </a:solidFill>
                <a:latin typeface="Noto Sans Symbols"/>
                <a:ea typeface="Noto Sans Symbols"/>
                <a:cs typeface="Noto Sans Symbols"/>
                <a:sym typeface="Noto Sans Symbols"/>
              </a:rPr>
              <a:t>=</a:t>
            </a:r>
            <a:r>
              <a:rPr lang="en-US" sz="2513">
                <a:solidFill>
                  <a:schemeClr val="dk1"/>
                </a:solidFill>
                <a:latin typeface="Arial"/>
                <a:ea typeface="Arial"/>
                <a:cs typeface="Arial"/>
                <a:sym typeface="Arial"/>
              </a:rPr>
              <a:t>X</a:t>
            </a:r>
            <a:endParaRPr sz="2513">
              <a:solidFill>
                <a:schemeClr val="dk1"/>
              </a:solidFill>
              <a:latin typeface="Arial"/>
              <a:ea typeface="Arial"/>
              <a:cs typeface="Arial"/>
              <a:sym typeface="Arial"/>
            </a:endParaRPr>
          </a:p>
        </p:txBody>
      </p:sp>
      <p:sp>
        <p:nvSpPr>
          <p:cNvPr id="517" name="Google Shape;517;p40"/>
          <p:cNvSpPr/>
          <p:nvPr/>
        </p:nvSpPr>
        <p:spPr>
          <a:xfrm>
            <a:off x="4444460" y="2890266"/>
            <a:ext cx="95155" cy="9705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8" name="Google Shape;518;p40"/>
          <p:cNvSpPr/>
          <p:nvPr/>
        </p:nvSpPr>
        <p:spPr>
          <a:xfrm>
            <a:off x="4485989" y="2283523"/>
            <a:ext cx="525780" cy="646748"/>
          </a:xfrm>
          <a:custGeom>
            <a:avLst/>
            <a:gdLst/>
            <a:ahLst/>
            <a:cxnLst/>
            <a:rect l="l" t="t" r="r" b="b"/>
            <a:pathLst>
              <a:path w="701040" h="862330" extrusionOk="0">
                <a:moveTo>
                  <a:pt x="697991" y="0"/>
                </a:moveTo>
                <a:lnTo>
                  <a:pt x="694435" y="0"/>
                </a:lnTo>
                <a:lnTo>
                  <a:pt x="676782" y="253"/>
                </a:lnTo>
                <a:lnTo>
                  <a:pt x="623570" y="4825"/>
                </a:lnTo>
                <a:lnTo>
                  <a:pt x="554481" y="19050"/>
                </a:lnTo>
                <a:lnTo>
                  <a:pt x="487806" y="42290"/>
                </a:lnTo>
                <a:lnTo>
                  <a:pt x="423798" y="73913"/>
                </a:lnTo>
                <a:lnTo>
                  <a:pt x="362965" y="113411"/>
                </a:lnTo>
                <a:lnTo>
                  <a:pt x="305688" y="160527"/>
                </a:lnTo>
                <a:lnTo>
                  <a:pt x="252094" y="214502"/>
                </a:lnTo>
                <a:lnTo>
                  <a:pt x="226821" y="243966"/>
                </a:lnTo>
                <a:lnTo>
                  <a:pt x="202691" y="275081"/>
                </a:lnTo>
                <a:lnTo>
                  <a:pt x="179577" y="307721"/>
                </a:lnTo>
                <a:lnTo>
                  <a:pt x="157733" y="341756"/>
                </a:lnTo>
                <a:lnTo>
                  <a:pt x="137159" y="377063"/>
                </a:lnTo>
                <a:lnTo>
                  <a:pt x="117601" y="413892"/>
                </a:lnTo>
                <a:lnTo>
                  <a:pt x="99567" y="451992"/>
                </a:lnTo>
                <a:lnTo>
                  <a:pt x="82676" y="491109"/>
                </a:lnTo>
                <a:lnTo>
                  <a:pt x="67182" y="531622"/>
                </a:lnTo>
                <a:lnTo>
                  <a:pt x="53085" y="573151"/>
                </a:lnTo>
                <a:lnTo>
                  <a:pt x="40639" y="615823"/>
                </a:lnTo>
                <a:lnTo>
                  <a:pt x="29463" y="659384"/>
                </a:lnTo>
                <a:lnTo>
                  <a:pt x="19938" y="703834"/>
                </a:lnTo>
                <a:lnTo>
                  <a:pt x="12064" y="749173"/>
                </a:lnTo>
                <a:lnTo>
                  <a:pt x="5714" y="795401"/>
                </a:lnTo>
                <a:lnTo>
                  <a:pt x="1015" y="842263"/>
                </a:lnTo>
                <a:lnTo>
                  <a:pt x="0" y="856996"/>
                </a:lnTo>
                <a:lnTo>
                  <a:pt x="6095" y="862202"/>
                </a:lnTo>
                <a:lnTo>
                  <a:pt x="12826" y="857250"/>
                </a:lnTo>
                <a:lnTo>
                  <a:pt x="13715" y="843534"/>
                </a:lnTo>
                <a:lnTo>
                  <a:pt x="18287" y="797178"/>
                </a:lnTo>
                <a:lnTo>
                  <a:pt x="24510" y="751331"/>
                </a:lnTo>
                <a:lnTo>
                  <a:pt x="32384" y="706374"/>
                </a:lnTo>
                <a:lnTo>
                  <a:pt x="41782" y="662431"/>
                </a:lnTo>
                <a:lnTo>
                  <a:pt x="52704" y="619378"/>
                </a:lnTo>
                <a:lnTo>
                  <a:pt x="65150" y="577214"/>
                </a:lnTo>
                <a:lnTo>
                  <a:pt x="79120" y="536066"/>
                </a:lnTo>
                <a:lnTo>
                  <a:pt x="94360" y="496188"/>
                </a:lnTo>
                <a:lnTo>
                  <a:pt x="110997" y="457453"/>
                </a:lnTo>
                <a:lnTo>
                  <a:pt x="128904" y="419862"/>
                </a:lnTo>
                <a:lnTo>
                  <a:pt x="148081" y="383539"/>
                </a:lnTo>
                <a:lnTo>
                  <a:pt x="168401" y="348614"/>
                </a:lnTo>
                <a:lnTo>
                  <a:pt x="189991" y="314960"/>
                </a:lnTo>
                <a:lnTo>
                  <a:pt x="212725" y="282828"/>
                </a:lnTo>
                <a:lnTo>
                  <a:pt x="236473" y="252222"/>
                </a:lnTo>
                <a:lnTo>
                  <a:pt x="261365" y="223265"/>
                </a:lnTo>
                <a:lnTo>
                  <a:pt x="314070" y="170052"/>
                </a:lnTo>
                <a:lnTo>
                  <a:pt x="370204" y="123825"/>
                </a:lnTo>
                <a:lnTo>
                  <a:pt x="429767" y="85089"/>
                </a:lnTo>
                <a:lnTo>
                  <a:pt x="492378" y="54101"/>
                </a:lnTo>
                <a:lnTo>
                  <a:pt x="557402" y="31368"/>
                </a:lnTo>
                <a:lnTo>
                  <a:pt x="607949" y="20065"/>
                </a:lnTo>
                <a:lnTo>
                  <a:pt x="659510" y="13969"/>
                </a:lnTo>
                <a:lnTo>
                  <a:pt x="694689" y="12700"/>
                </a:lnTo>
                <a:lnTo>
                  <a:pt x="698119" y="12700"/>
                </a:lnTo>
                <a:lnTo>
                  <a:pt x="700912" y="9778"/>
                </a:lnTo>
                <a:lnTo>
                  <a:pt x="700912" y="2793"/>
                </a:lnTo>
                <a:lnTo>
                  <a:pt x="697991" y="0"/>
                </a:lnTo>
                <a:close/>
              </a:path>
            </a:pathLst>
          </a:custGeom>
          <a:solidFill>
            <a:srgbClr val="FF17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p40"/>
          <p:cNvSpPr txBox="1"/>
          <p:nvPr/>
        </p:nvSpPr>
        <p:spPr>
          <a:xfrm>
            <a:off x="5005864" y="1866576"/>
            <a:ext cx="2118836" cy="390556"/>
          </a:xfrm>
          <a:prstGeom prst="rect">
            <a:avLst/>
          </a:prstGeom>
          <a:noFill/>
          <a:ln>
            <a:noFill/>
          </a:ln>
        </p:spPr>
        <p:txBody>
          <a:bodyPr spcFirstLastPara="1" wrap="square" lIns="0" tIns="9525" rIns="0" bIns="0" anchor="t" anchorCtr="0">
            <a:spAutoFit/>
          </a:bodyPr>
          <a:lstStyle/>
          <a:p>
            <a:pPr marL="28575" marR="0" lvl="0" indent="0" algn="l" rtl="0">
              <a:spcBef>
                <a:spcPts val="0"/>
              </a:spcBef>
              <a:spcAft>
                <a:spcPts val="0"/>
              </a:spcAft>
              <a:buNone/>
            </a:pPr>
            <a:r>
              <a:rPr lang="en-US" sz="3713" baseline="-25000">
                <a:solidFill>
                  <a:schemeClr val="dk1"/>
                </a:solidFill>
                <a:latin typeface="Arial"/>
                <a:ea typeface="Arial"/>
                <a:cs typeface="Arial"/>
                <a:sym typeface="Arial"/>
              </a:rPr>
              <a:t>X</a:t>
            </a:r>
            <a:r>
              <a:rPr lang="en-US" sz="3713" baseline="-25000">
                <a:solidFill>
                  <a:schemeClr val="dk1"/>
                </a:solidFill>
                <a:latin typeface="Noto Sans Symbols"/>
                <a:ea typeface="Noto Sans Symbols"/>
                <a:cs typeface="Noto Sans Symbols"/>
                <a:sym typeface="Noto Sans Symbols"/>
              </a:rPr>
              <a:t>+</a:t>
            </a:r>
            <a:r>
              <a:rPr lang="en-US" sz="3713" baseline="-25000">
                <a:solidFill>
                  <a:schemeClr val="dk1"/>
                </a:solidFill>
                <a:latin typeface="Times New Roman"/>
                <a:ea typeface="Times New Roman"/>
                <a:cs typeface="Times New Roman"/>
                <a:sym typeface="Times New Roman"/>
              </a:rPr>
              <a:t> </a:t>
            </a:r>
            <a:r>
              <a:rPr lang="en-US" sz="3713" baseline="-25000">
                <a:solidFill>
                  <a:schemeClr val="dk1"/>
                </a:solidFill>
                <a:latin typeface="Arial"/>
                <a:ea typeface="Arial"/>
                <a:cs typeface="Arial"/>
                <a:sym typeface="Arial"/>
              </a:rPr>
              <a:t>X </a:t>
            </a:r>
            <a:r>
              <a:rPr lang="en-US" sz="3713" baseline="-25000">
                <a:solidFill>
                  <a:schemeClr val="dk1"/>
                </a:solidFill>
                <a:latin typeface="Noto Sans Symbols"/>
                <a:ea typeface="Noto Sans Symbols"/>
                <a:cs typeface="Noto Sans Symbols"/>
                <a:sym typeface="Noto Sans Symbols"/>
              </a:rPr>
              <a:t>=</a:t>
            </a:r>
            <a:r>
              <a:rPr lang="en-US" sz="3713" baseline="-25000">
                <a:solidFill>
                  <a:schemeClr val="dk1"/>
                </a:solidFill>
                <a:latin typeface="Times New Roman"/>
                <a:ea typeface="Times New Roman"/>
                <a:cs typeface="Times New Roman"/>
                <a:sym typeface="Times New Roman"/>
              </a:rPr>
              <a:t> </a:t>
            </a:r>
            <a:r>
              <a:rPr lang="en-US" sz="3713" baseline="-25000">
                <a:solidFill>
                  <a:schemeClr val="dk1"/>
                </a:solidFill>
                <a:latin typeface="Arial"/>
                <a:ea typeface="Arial"/>
                <a:cs typeface="Arial"/>
                <a:sym typeface="Arial"/>
              </a:rPr>
              <a:t>X</a:t>
            </a:r>
            <a:r>
              <a:rPr lang="en-US" sz="1050">
                <a:solidFill>
                  <a:schemeClr val="dk1"/>
                </a:solidFill>
                <a:latin typeface="Times New Roman"/>
                <a:ea typeface="Times New Roman"/>
                <a:cs typeface="Times New Roman"/>
                <a:sym typeface="Times New Roman"/>
              </a:rPr>
              <a:t>(Before Bubble)</a:t>
            </a:r>
            <a:endParaRPr/>
          </a:p>
        </p:txBody>
      </p:sp>
      <p:sp>
        <p:nvSpPr>
          <p:cNvPr id="520" name="Google Shape;520;p40"/>
          <p:cNvSpPr txBox="1"/>
          <p:nvPr/>
        </p:nvSpPr>
        <p:spPr>
          <a:xfrm>
            <a:off x="4057268" y="3849434"/>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521" name="Google Shape;521;p40"/>
          <p:cNvGraphicFramePr/>
          <p:nvPr/>
        </p:nvGraphicFramePr>
        <p:xfrm>
          <a:off x="2915697" y="4117466"/>
          <a:ext cx="3000000" cy="3000000"/>
        </p:xfrm>
        <a:graphic>
          <a:graphicData uri="http://schemas.openxmlformats.org/drawingml/2006/table">
            <a:tbl>
              <a:tblPr firstRow="1" bandRow="1">
                <a:noFill/>
                <a:tableStyleId>{E6C88060-25CE-41C8-9C6C-F05491E5400A}</a:tableStyleId>
              </a:tblPr>
              <a:tblGrid>
                <a:gridCol w="1527325">
                  <a:extLst>
                    <a:ext uri="{9D8B030D-6E8A-4147-A177-3AD203B41FA5}">
                      <a16:colId xmlns:a16="http://schemas.microsoft.com/office/drawing/2014/main" val="20000"/>
                    </a:ext>
                  </a:extLst>
                </a:gridCol>
                <a:gridCol w="1527325">
                  <a:extLst>
                    <a:ext uri="{9D8B030D-6E8A-4147-A177-3AD203B41FA5}">
                      <a16:colId xmlns:a16="http://schemas.microsoft.com/office/drawing/2014/main" val="20001"/>
                    </a:ext>
                  </a:extLst>
                </a:gridCol>
              </a:tblGrid>
              <a:tr h="278125">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a:txBody>
                    <a:bodyPr/>
                    <a:lstStyle/>
                    <a:p>
                      <a:pPr marL="3175"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8125">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X</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Z</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8125">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8125">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0</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bl>
          </a:graphicData>
        </a:graphic>
      </p:graphicFrame>
      <p:sp>
        <p:nvSpPr>
          <p:cNvPr id="522" name="Google Shape;52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23" name="Google Shape;52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1"/>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41"/>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p41"/>
          <p:cNvSpPr/>
          <p:nvPr/>
        </p:nvSpPr>
        <p:spPr>
          <a:xfrm>
            <a:off x="4669155" y="1009270"/>
            <a:ext cx="596646" cy="8412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p41"/>
          <p:cNvSpPr/>
          <p:nvPr/>
        </p:nvSpPr>
        <p:spPr>
          <a:xfrm>
            <a:off x="5613273" y="1009270"/>
            <a:ext cx="604647" cy="8412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41"/>
          <p:cNvSpPr txBox="1">
            <a:spLocks noGrp="1"/>
          </p:cNvSpPr>
          <p:nvPr>
            <p:ph type="title"/>
          </p:nvPr>
        </p:nvSpPr>
        <p:spPr>
          <a:xfrm>
            <a:off x="114792" y="151047"/>
            <a:ext cx="4815364"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 NAND Gate</a:t>
            </a:r>
            <a:endParaRPr/>
          </a:p>
        </p:txBody>
      </p:sp>
      <p:sp>
        <p:nvSpPr>
          <p:cNvPr id="533" name="Google Shape;533;p41"/>
          <p:cNvSpPr txBox="1"/>
          <p:nvPr/>
        </p:nvSpPr>
        <p:spPr>
          <a:xfrm>
            <a:off x="6473761" y="3827526"/>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534" name="Google Shape;534;p41"/>
          <p:cNvGraphicFramePr/>
          <p:nvPr/>
        </p:nvGraphicFramePr>
        <p:xfrm>
          <a:off x="5595937" y="4167188"/>
          <a:ext cx="3000000" cy="3000000"/>
        </p:xfrm>
        <a:graphic>
          <a:graphicData uri="http://schemas.openxmlformats.org/drawingml/2006/table">
            <a:tbl>
              <a:tblPr firstRow="1" bandRow="1">
                <a:noFill/>
                <a:tableStyleId>{E6C88060-25CE-41C8-9C6C-F05491E5400A}</a:tableStyleId>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236225">
                <a:tc gridSpan="2">
                  <a:txBody>
                    <a:bodyPr/>
                    <a:lstStyle/>
                    <a:p>
                      <a:pPr marL="127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5080" marR="0" lvl="0" indent="0" algn="ctr" rtl="0">
                        <a:lnSpc>
                          <a:spcPct val="15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8125">
                <a:tc>
                  <a:txBody>
                    <a:bodyPr/>
                    <a:lstStyle/>
                    <a:p>
                      <a:pPr marL="190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19379"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254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8125">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382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317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8100">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382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254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78125">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382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254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78125">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382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254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535" name="Google Shape;535;p41"/>
          <p:cNvSpPr/>
          <p:nvPr/>
        </p:nvSpPr>
        <p:spPr>
          <a:xfrm>
            <a:off x="1855088" y="2093976"/>
            <a:ext cx="5205222" cy="173507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6" name="Google Shape;536;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37" name="Google Shape;53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2"/>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3" name="Google Shape;543;p42"/>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4" name="Google Shape;544;p42"/>
          <p:cNvSpPr/>
          <p:nvPr/>
        </p:nvSpPr>
        <p:spPr>
          <a:xfrm>
            <a:off x="2028825" y="1931670"/>
            <a:ext cx="5640705" cy="178993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5" name="Google Shape;545;p42"/>
          <p:cNvSpPr/>
          <p:nvPr/>
        </p:nvSpPr>
        <p:spPr>
          <a:xfrm>
            <a:off x="4968621" y="1049274"/>
            <a:ext cx="598932" cy="8412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p42"/>
          <p:cNvSpPr/>
          <p:nvPr/>
        </p:nvSpPr>
        <p:spPr>
          <a:xfrm>
            <a:off x="5915025" y="1049274"/>
            <a:ext cx="604647" cy="84124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7" name="Google Shape;547;p42"/>
          <p:cNvSpPr txBox="1">
            <a:spLocks noGrp="1"/>
          </p:cNvSpPr>
          <p:nvPr>
            <p:ph type="title"/>
          </p:nvPr>
        </p:nvSpPr>
        <p:spPr>
          <a:xfrm>
            <a:off x="155319" y="217532"/>
            <a:ext cx="5115878"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an Ex-OR Gate</a:t>
            </a:r>
            <a:endParaRPr/>
          </a:p>
        </p:txBody>
      </p:sp>
      <p:sp>
        <p:nvSpPr>
          <p:cNvPr id="548" name="Google Shape;548;p42"/>
          <p:cNvSpPr txBox="1"/>
          <p:nvPr/>
        </p:nvSpPr>
        <p:spPr>
          <a:xfrm>
            <a:off x="6468332" y="3806952"/>
            <a:ext cx="861060"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549" name="Google Shape;549;p42"/>
          <p:cNvGraphicFramePr/>
          <p:nvPr/>
        </p:nvGraphicFramePr>
        <p:xfrm>
          <a:off x="5481638" y="4110038"/>
          <a:ext cx="3000000" cy="3000000"/>
        </p:xfrm>
        <a:graphic>
          <a:graphicData uri="http://schemas.openxmlformats.org/drawingml/2006/table">
            <a:tbl>
              <a:tblPr firstRow="1" bandRow="1">
                <a:noFill/>
                <a:tableStyleId>{E6C88060-25CE-41C8-9C6C-F05491E5400A}</a:tableStyleId>
              </a:tblPr>
              <a:tblGrid>
                <a:gridCol w="898675">
                  <a:extLst>
                    <a:ext uri="{9D8B030D-6E8A-4147-A177-3AD203B41FA5}">
                      <a16:colId xmlns:a16="http://schemas.microsoft.com/office/drawing/2014/main" val="20000"/>
                    </a:ext>
                  </a:extLst>
                </a:gridCol>
                <a:gridCol w="898675">
                  <a:extLst>
                    <a:ext uri="{9D8B030D-6E8A-4147-A177-3AD203B41FA5}">
                      <a16:colId xmlns:a16="http://schemas.microsoft.com/office/drawing/2014/main" val="20001"/>
                    </a:ext>
                  </a:extLst>
                </a:gridCol>
                <a:gridCol w="898675">
                  <a:extLst>
                    <a:ext uri="{9D8B030D-6E8A-4147-A177-3AD203B41FA5}">
                      <a16:colId xmlns:a16="http://schemas.microsoft.com/office/drawing/2014/main" val="20002"/>
                    </a:ext>
                  </a:extLst>
                </a:gridCol>
              </a:tblGrid>
              <a:tr h="278125">
                <a:tc gridSpan="2">
                  <a:txBody>
                    <a:bodyPr/>
                    <a:lstStyle/>
                    <a:p>
                      <a:pPr marL="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3810"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8125">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90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8125">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8100">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78125">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78125">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127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550" name="Google Shape;550;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51" name="Google Shape;551;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3"/>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p43"/>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p43"/>
          <p:cNvSpPr/>
          <p:nvPr/>
        </p:nvSpPr>
        <p:spPr>
          <a:xfrm>
            <a:off x="5210938" y="1088135"/>
            <a:ext cx="596645" cy="8412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9" name="Google Shape;559;p43"/>
          <p:cNvSpPr/>
          <p:nvPr/>
        </p:nvSpPr>
        <p:spPr>
          <a:xfrm>
            <a:off x="6155055" y="1088135"/>
            <a:ext cx="604647" cy="8412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0" name="Google Shape;560;p43"/>
          <p:cNvSpPr txBox="1">
            <a:spLocks noGrp="1"/>
          </p:cNvSpPr>
          <p:nvPr>
            <p:ph type="title"/>
          </p:nvPr>
        </p:nvSpPr>
        <p:spPr>
          <a:xfrm>
            <a:off x="203107" y="208151"/>
            <a:ext cx="5387816" cy="470802"/>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a:t>NOR Gate as an Ex-NOR Gate</a:t>
            </a:r>
            <a:endParaRPr/>
          </a:p>
        </p:txBody>
      </p:sp>
      <p:sp>
        <p:nvSpPr>
          <p:cNvPr id="561" name="Google Shape;561;p43"/>
          <p:cNvSpPr txBox="1"/>
          <p:nvPr/>
        </p:nvSpPr>
        <p:spPr>
          <a:xfrm>
            <a:off x="6458236" y="3803999"/>
            <a:ext cx="861536"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Truth Table</a:t>
            </a:r>
            <a:endParaRPr sz="1350">
              <a:solidFill>
                <a:schemeClr val="dk1"/>
              </a:solidFill>
              <a:latin typeface="Times New Roman"/>
              <a:ea typeface="Times New Roman"/>
              <a:cs typeface="Times New Roman"/>
              <a:sym typeface="Times New Roman"/>
            </a:endParaRPr>
          </a:p>
        </p:txBody>
      </p:sp>
      <p:graphicFrame>
        <p:nvGraphicFramePr>
          <p:cNvPr id="562" name="Google Shape;562;p43"/>
          <p:cNvGraphicFramePr/>
          <p:nvPr/>
        </p:nvGraphicFramePr>
        <p:xfrm>
          <a:off x="5653087" y="4110038"/>
          <a:ext cx="3000000" cy="3000000"/>
        </p:xfrm>
        <a:graphic>
          <a:graphicData uri="http://schemas.openxmlformats.org/drawingml/2006/table">
            <a:tbl>
              <a:tblPr firstRow="1" bandRow="1">
                <a:noFill/>
                <a:tableStyleId>{E6C88060-25CE-41C8-9C6C-F05491E5400A}</a:tableStyleId>
              </a:tblPr>
              <a:tblGrid>
                <a:gridCol w="742950">
                  <a:extLst>
                    <a:ext uri="{9D8B030D-6E8A-4147-A177-3AD203B41FA5}">
                      <a16:colId xmlns:a16="http://schemas.microsoft.com/office/drawing/2014/main" val="20000"/>
                    </a:ext>
                  </a:extLst>
                </a:gridCol>
                <a:gridCol w="479575">
                  <a:extLst>
                    <a:ext uri="{9D8B030D-6E8A-4147-A177-3AD203B41FA5}">
                      <a16:colId xmlns:a16="http://schemas.microsoft.com/office/drawing/2014/main" val="20001"/>
                    </a:ext>
                  </a:extLst>
                </a:gridCol>
                <a:gridCol w="1006325">
                  <a:extLst>
                    <a:ext uri="{9D8B030D-6E8A-4147-A177-3AD203B41FA5}">
                      <a16:colId xmlns:a16="http://schemas.microsoft.com/office/drawing/2014/main" val="20002"/>
                    </a:ext>
                  </a:extLst>
                </a:gridCol>
              </a:tblGrid>
              <a:tr h="278125">
                <a:tc gridSpan="2">
                  <a:txBody>
                    <a:bodyPr/>
                    <a:lstStyle/>
                    <a:p>
                      <a:pPr marL="487044" marR="0" lvl="0" indent="0" algn="l" rtl="0">
                        <a:lnSpc>
                          <a:spcPct val="100000"/>
                        </a:lnSpc>
                        <a:spcBef>
                          <a:spcPts val="0"/>
                        </a:spcBef>
                        <a:spcAft>
                          <a:spcPts val="0"/>
                        </a:spcAft>
                        <a:buNone/>
                      </a:pPr>
                      <a:r>
                        <a:rPr lang="en-US" sz="1400" b="1" u="none" strike="noStrike" cap="none">
                          <a:latin typeface="Trebuchet MS"/>
                          <a:ea typeface="Trebuchet MS"/>
                          <a:cs typeface="Trebuchet MS"/>
                          <a:sym typeface="Trebuchet MS"/>
                        </a:rPr>
                        <a:t>Inputs</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tc hMerge="1">
                  <a:txBody>
                    <a:bodyPr/>
                    <a:lstStyle/>
                    <a:p>
                      <a:endParaRPr lang="en-US"/>
                    </a:p>
                  </a:txBody>
                  <a:tcPr/>
                </a:tc>
                <a:tc>
                  <a:txBody>
                    <a:bodyPr/>
                    <a:lstStyle/>
                    <a:p>
                      <a:pPr marL="4445" marR="0" lvl="0" indent="0" algn="ctr" rtl="0">
                        <a:lnSpc>
                          <a:spcPct val="100000"/>
                        </a:lnSpc>
                        <a:spcBef>
                          <a:spcPts val="0"/>
                        </a:spcBef>
                        <a:spcAft>
                          <a:spcPts val="0"/>
                        </a:spcAft>
                        <a:buNone/>
                      </a:pPr>
                      <a:r>
                        <a:rPr lang="en-US" sz="1400" b="1" u="none" strike="noStrike" cap="none">
                          <a:latin typeface="Trebuchet MS"/>
                          <a:ea typeface="Trebuchet MS"/>
                          <a:cs typeface="Trebuchet MS"/>
                          <a:sym typeface="Trebuchet MS"/>
                        </a:rPr>
                        <a:t>Output</a:t>
                      </a:r>
                      <a:endParaRPr sz="1400" u="none" strike="noStrike" cap="none">
                        <a:latin typeface="Trebuchet MS"/>
                        <a:ea typeface="Trebuchet MS"/>
                        <a:cs typeface="Trebuchet MS"/>
                        <a:sym typeface="Trebuchet MS"/>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0"/>
                  </a:ext>
                </a:extLst>
              </a:tr>
              <a:tr h="278125">
                <a:tc>
                  <a:txBody>
                    <a:bodyPr/>
                    <a:lstStyle/>
                    <a:p>
                      <a:pPr marL="431800"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X</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Y</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Z</a:t>
                      </a:r>
                      <a:endParaRPr/>
                    </a:p>
                  </a:txBody>
                  <a:tcPr marL="0" marR="0" marT="2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1"/>
                  </a:ext>
                </a:extLst>
              </a:tr>
              <a:tr h="278125">
                <a:tc>
                  <a:txBody>
                    <a:bodyPr/>
                    <a:lstStyle/>
                    <a:p>
                      <a:pPr marL="43497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2"/>
                  </a:ext>
                </a:extLst>
              </a:tr>
              <a:tr h="278125">
                <a:tc>
                  <a:txBody>
                    <a:bodyPr/>
                    <a:lstStyle/>
                    <a:p>
                      <a:pPr marL="43497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3"/>
                  </a:ext>
                </a:extLst>
              </a:tr>
              <a:tr h="278150">
                <a:tc>
                  <a:txBody>
                    <a:bodyPr/>
                    <a:lstStyle/>
                    <a:p>
                      <a:pPr marL="43497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0</a:t>
                      </a:r>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4"/>
                  </a:ext>
                </a:extLst>
              </a:tr>
              <a:tr h="278125">
                <a:tc>
                  <a:txBody>
                    <a:bodyPr/>
                    <a:lstStyle/>
                    <a:p>
                      <a:pPr marL="43497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635" marR="0" lvl="0" indent="0" algn="l"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tc>
                  <a:txBody>
                    <a:bodyPr/>
                    <a:lstStyle/>
                    <a:p>
                      <a:pPr marL="0" marR="0" lvl="0" indent="0" algn="ctr" rtl="0">
                        <a:lnSpc>
                          <a:spcPct val="100000"/>
                        </a:lnSpc>
                        <a:spcBef>
                          <a:spcPts val="0"/>
                        </a:spcBef>
                        <a:spcAft>
                          <a:spcPts val="0"/>
                        </a:spcAft>
                        <a:buNone/>
                      </a:pPr>
                      <a:r>
                        <a:rPr lang="en-US" sz="1400" u="none" strike="noStrike" cap="none">
                          <a:latin typeface="Trebuchet MS"/>
                          <a:ea typeface="Trebuchet MS"/>
                          <a:cs typeface="Trebuchet MS"/>
                          <a:sym typeface="Trebuchet MS"/>
                        </a:rPr>
                        <a:t>1</a:t>
                      </a:r>
                      <a:endParaRPr/>
                    </a:p>
                  </a:txBody>
                  <a:tcPr marL="0" marR="0" marT="271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ACCAB"/>
                    </a:solidFill>
                  </a:tcPr>
                </a:tc>
                <a:extLst>
                  <a:ext uri="{0D108BD9-81ED-4DB2-BD59-A6C34878D82A}">
                    <a16:rowId xmlns:a16="http://schemas.microsoft.com/office/drawing/2014/main" val="10005"/>
                  </a:ext>
                </a:extLst>
              </a:tr>
            </a:tbl>
          </a:graphicData>
        </a:graphic>
      </p:graphicFrame>
      <p:sp>
        <p:nvSpPr>
          <p:cNvPr id="563" name="Google Shape;563;p43"/>
          <p:cNvSpPr/>
          <p:nvPr/>
        </p:nvSpPr>
        <p:spPr>
          <a:xfrm>
            <a:off x="1919096" y="2308098"/>
            <a:ext cx="5229225" cy="150075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65" name="Google Shape;565;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4"/>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NOR GATE AS UNIVERSAL GATE</a:t>
            </a:r>
            <a:endParaRPr/>
          </a:p>
        </p:txBody>
      </p:sp>
      <p:pic>
        <p:nvPicPr>
          <p:cNvPr id="571" name="Google Shape;571;p44" descr="See the source image"/>
          <p:cNvPicPr preferRelativeResize="0"/>
          <p:nvPr/>
        </p:nvPicPr>
        <p:blipFill rotWithShape="1">
          <a:blip r:embed="rId3">
            <a:alphaModFix/>
          </a:blip>
          <a:srcRect/>
          <a:stretch/>
        </p:blipFill>
        <p:spPr>
          <a:xfrm>
            <a:off x="762000" y="1371600"/>
            <a:ext cx="7048500" cy="4544419"/>
          </a:xfrm>
          <a:prstGeom prst="rect">
            <a:avLst/>
          </a:prstGeom>
          <a:noFill/>
          <a:ln>
            <a:noFill/>
          </a:ln>
        </p:spPr>
      </p:pic>
      <p:sp>
        <p:nvSpPr>
          <p:cNvPr id="572" name="Google Shape;572;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73" name="Google Shape;573;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5"/>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p45"/>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45"/>
          <p:cNvSpPr txBox="1"/>
          <p:nvPr/>
        </p:nvSpPr>
        <p:spPr>
          <a:xfrm>
            <a:off x="682942" y="1067819"/>
            <a:ext cx="7778115" cy="771141"/>
          </a:xfrm>
          <a:prstGeom prst="rect">
            <a:avLst/>
          </a:prstGeom>
          <a:noFill/>
          <a:ln>
            <a:noFill/>
          </a:ln>
        </p:spPr>
        <p:txBody>
          <a:bodyPr spcFirstLastPara="1" wrap="square" lIns="0" tIns="5225" rIns="0" bIns="0" anchor="t" anchorCtr="0">
            <a:spAutoFit/>
          </a:bodyPr>
          <a:lstStyle/>
          <a:p>
            <a:pPr marL="351949" marR="3810" lvl="0" indent="-342900" algn="l" rtl="0">
              <a:lnSpc>
                <a:spcPct val="102000"/>
              </a:lnSpc>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Any logic circuit, no matter how  complex, can be completely	described using the three  basic Boolean operations: OR, AND,	NOT.</a:t>
            </a:r>
            <a:endParaRPr sz="1500">
              <a:solidFill>
                <a:schemeClr val="dk1"/>
              </a:solidFill>
              <a:latin typeface="Arial"/>
              <a:ea typeface="Arial"/>
              <a:cs typeface="Arial"/>
              <a:sym typeface="Arial"/>
            </a:endParaRPr>
          </a:p>
          <a:p>
            <a:pPr marL="352425" marR="0" lvl="0" indent="-342900" algn="l" rtl="0">
              <a:spcBef>
                <a:spcPts val="488"/>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Example: Logic circuit with its Boolean expression</a:t>
            </a:r>
            <a:endParaRPr/>
          </a:p>
        </p:txBody>
      </p:sp>
      <p:sp>
        <p:nvSpPr>
          <p:cNvPr id="581" name="Google Shape;581;p45"/>
          <p:cNvSpPr/>
          <p:nvPr/>
        </p:nvSpPr>
        <p:spPr>
          <a:xfrm>
            <a:off x="1703668" y="2878169"/>
            <a:ext cx="5486400" cy="108423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p45"/>
          <p:cNvSpPr/>
          <p:nvPr/>
        </p:nvSpPr>
        <p:spPr>
          <a:xfrm>
            <a:off x="4969764" y="1042417"/>
            <a:ext cx="528066" cy="75895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p45"/>
          <p:cNvSpPr/>
          <p:nvPr/>
        </p:nvSpPr>
        <p:spPr>
          <a:xfrm>
            <a:off x="7179182" y="1042417"/>
            <a:ext cx="545211" cy="75895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p45"/>
          <p:cNvSpPr txBox="1">
            <a:spLocks noGrp="1"/>
          </p:cNvSpPr>
          <p:nvPr>
            <p:ph type="title"/>
          </p:nvPr>
        </p:nvSpPr>
        <p:spPr>
          <a:xfrm>
            <a:off x="152400" y="182982"/>
            <a:ext cx="6375559"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t>Describing Logic Circuits Algebraically</a:t>
            </a:r>
            <a:endParaRPr/>
          </a:p>
        </p:txBody>
      </p:sp>
      <p:sp>
        <p:nvSpPr>
          <p:cNvPr id="585" name="Google Shape;585;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86" name="Google Shape;586;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6"/>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latin typeface="Arial"/>
                <a:ea typeface="Arial"/>
                <a:cs typeface="Arial"/>
                <a:sym typeface="Arial"/>
              </a:rPr>
              <a:t>Activity</a:t>
            </a:r>
            <a:br>
              <a:rPr lang="en-US" sz="3200">
                <a:latin typeface="Arial"/>
                <a:ea typeface="Arial"/>
                <a:cs typeface="Arial"/>
                <a:sym typeface="Arial"/>
              </a:rPr>
            </a:br>
            <a:endParaRPr/>
          </a:p>
        </p:txBody>
      </p:sp>
      <p:sp>
        <p:nvSpPr>
          <p:cNvPr id="592" name="Google Shape;592;p46"/>
          <p:cNvSpPr txBox="1"/>
          <p:nvPr/>
        </p:nvSpPr>
        <p:spPr>
          <a:xfrm>
            <a:off x="685800" y="1210444"/>
            <a:ext cx="7239000" cy="710451"/>
          </a:xfrm>
          <a:prstGeom prst="rect">
            <a:avLst/>
          </a:prstGeom>
          <a:noFill/>
          <a:ln>
            <a:noFill/>
          </a:ln>
        </p:spPr>
        <p:txBody>
          <a:bodyPr spcFirstLastPara="1" wrap="square" lIns="91425" tIns="45700" rIns="91425" bIns="45700" anchor="t" anchorCtr="0">
            <a:spAutoFit/>
          </a:bodyPr>
          <a:lstStyle/>
          <a:p>
            <a:pPr marL="133826" marR="0" lvl="0" indent="-124778"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Draw the circuit diagram to implement the expression</a:t>
            </a:r>
            <a:endParaRPr/>
          </a:p>
          <a:p>
            <a:pPr marL="781050" marR="0" lvl="0" indent="0" algn="l" rtl="0">
              <a:spcBef>
                <a:spcPts val="521"/>
              </a:spcBef>
              <a:spcAft>
                <a:spcPts val="0"/>
              </a:spcAft>
              <a:buNone/>
            </a:pPr>
            <a:r>
              <a:rPr lang="en-US" sz="1800" i="1">
                <a:solidFill>
                  <a:schemeClr val="dk1"/>
                </a:solidFill>
                <a:latin typeface="Times New Roman"/>
                <a:ea typeface="Times New Roman"/>
                <a:cs typeface="Times New Roman"/>
                <a:sym typeface="Times New Roman"/>
              </a:rPr>
              <a:t>x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 </a:t>
            </a:r>
            <a:r>
              <a:rPr lang="en-US" sz="1800" i="1">
                <a:solidFill>
                  <a:schemeClr val="dk1"/>
                </a:solidFill>
                <a:latin typeface="Times New Roman"/>
                <a:ea typeface="Times New Roman"/>
                <a:cs typeface="Times New Roman"/>
                <a:sym typeface="Times New Roman"/>
              </a:rPr>
              <a:t>A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lang="en-US" sz="1800" i="1">
                <a:solidFill>
                  <a:schemeClr val="dk1"/>
                </a:solidFill>
                <a:latin typeface="Times New Roman"/>
                <a:ea typeface="Times New Roman"/>
                <a:cs typeface="Times New Roman"/>
                <a:sym typeface="Times New Roman"/>
              </a:rPr>
              <a:t>B </a:t>
            </a:r>
            <a:r>
              <a:rPr lang="en-US" sz="1800">
                <a:solidFill>
                  <a:schemeClr val="dk1"/>
                </a:solidFill>
                <a:latin typeface="Times New Roman"/>
                <a:ea typeface="Times New Roman"/>
                <a:cs typeface="Times New Roman"/>
                <a:sym typeface="Times New Roman"/>
              </a:rPr>
              <a:t>)( </a:t>
            </a:r>
            <a:r>
              <a:rPr lang="en-US" sz="1800" i="1">
                <a:solidFill>
                  <a:schemeClr val="dk1"/>
                </a:solidFill>
                <a:latin typeface="Times New Roman"/>
                <a:ea typeface="Times New Roman"/>
                <a:cs typeface="Times New Roman"/>
                <a:sym typeface="Times New Roman"/>
              </a:rPr>
              <a:t>B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lang="en-US" sz="1800" i="1">
                <a:solidFill>
                  <a:schemeClr val="dk1"/>
                </a:solidFill>
                <a:latin typeface="Times New Roman"/>
                <a:ea typeface="Times New Roman"/>
                <a:cs typeface="Times New Roman"/>
                <a:sym typeface="Times New Roman"/>
              </a:rPr>
              <a:t>C </a:t>
            </a:r>
            <a:r>
              <a:rPr lang="en-US" sz="1800">
                <a:solidFill>
                  <a:schemeClr val="dk1"/>
                </a:solidFill>
                <a:latin typeface="Times New Roman"/>
                <a:ea typeface="Times New Roman"/>
                <a:cs typeface="Times New Roman"/>
                <a:sym typeface="Times New Roman"/>
              </a:rPr>
              <a:t>)</a:t>
            </a:r>
            <a:endParaRPr/>
          </a:p>
        </p:txBody>
      </p:sp>
      <p:sp>
        <p:nvSpPr>
          <p:cNvPr id="593" name="Google Shape;593;p46"/>
          <p:cNvSpPr/>
          <p:nvPr/>
        </p:nvSpPr>
        <p:spPr>
          <a:xfrm>
            <a:off x="1714500" y="3875906"/>
            <a:ext cx="5715000" cy="177165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595" name="Google Shape;595;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7"/>
          <p:cNvSpPr txBox="1"/>
          <p:nvPr/>
        </p:nvSpPr>
        <p:spPr>
          <a:xfrm>
            <a:off x="685800" y="1210444"/>
            <a:ext cx="7239000" cy="369332"/>
          </a:xfrm>
          <a:prstGeom prst="rect">
            <a:avLst/>
          </a:prstGeom>
          <a:noFill/>
          <a:ln>
            <a:noFill/>
          </a:ln>
        </p:spPr>
        <p:txBody>
          <a:bodyPr spcFirstLastPara="1" wrap="square" lIns="91425" tIns="45700" rIns="91425" bIns="45700" anchor="t" anchorCtr="0">
            <a:spAutoFit/>
          </a:bodyPr>
          <a:lstStyle/>
          <a:p>
            <a:pPr marL="133826" marR="0" lvl="0" indent="-124778"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Determining Output Value from a Logic Circuit</a:t>
            </a:r>
            <a:endParaRPr sz="1800">
              <a:solidFill>
                <a:schemeClr val="dk1"/>
              </a:solidFill>
              <a:latin typeface="Times New Roman"/>
              <a:ea typeface="Times New Roman"/>
              <a:cs typeface="Times New Roman"/>
              <a:sym typeface="Times New Roman"/>
            </a:endParaRPr>
          </a:p>
        </p:txBody>
      </p:sp>
      <p:sp>
        <p:nvSpPr>
          <p:cNvPr id="601" name="Google Shape;601;p47"/>
          <p:cNvSpPr/>
          <p:nvPr/>
        </p:nvSpPr>
        <p:spPr>
          <a:xfrm>
            <a:off x="782621" y="1989956"/>
            <a:ext cx="7578757" cy="365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2" name="Google Shape;60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03" name="Google Shape;60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p:nvPr/>
        </p:nvSpPr>
        <p:spPr>
          <a:xfrm>
            <a:off x="1088135" y="857250"/>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p48"/>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p48"/>
          <p:cNvSpPr/>
          <p:nvPr/>
        </p:nvSpPr>
        <p:spPr>
          <a:xfrm>
            <a:off x="6182487" y="963549"/>
            <a:ext cx="659511" cy="9143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p48"/>
          <p:cNvSpPr txBox="1">
            <a:spLocks noGrp="1"/>
          </p:cNvSpPr>
          <p:nvPr>
            <p:ph type="title"/>
          </p:nvPr>
        </p:nvSpPr>
        <p:spPr>
          <a:xfrm>
            <a:off x="228600" y="146039"/>
            <a:ext cx="5434488" cy="505427"/>
          </a:xfrm>
          <a:prstGeom prst="rect">
            <a:avLst/>
          </a:prstGeom>
          <a:noFill/>
          <a:ln>
            <a:noFill/>
          </a:ln>
        </p:spPr>
        <p:txBody>
          <a:bodyPr spcFirstLastPara="1" wrap="square" lIns="0" tIns="9025" rIns="0" bIns="0" anchor="ctr" anchorCtr="0">
            <a:spAutoFit/>
          </a:bodyPr>
          <a:lstStyle/>
          <a:p>
            <a:pPr marL="9525" lvl="0" indent="0" algn="ctr" rtl="0">
              <a:spcBef>
                <a:spcPts val="0"/>
              </a:spcBef>
              <a:spcAft>
                <a:spcPts val="0"/>
              </a:spcAft>
              <a:buNone/>
            </a:pPr>
            <a:r>
              <a:rPr lang="en-US" sz="3225">
                <a:solidFill>
                  <a:srgbClr val="562213"/>
                </a:solidFill>
              </a:rPr>
              <a:t>Applications of Logic Gates</a:t>
            </a:r>
            <a:endParaRPr sz="3225"/>
          </a:p>
        </p:txBody>
      </p:sp>
      <p:sp>
        <p:nvSpPr>
          <p:cNvPr id="612" name="Google Shape;612;p48"/>
          <p:cNvSpPr txBox="1"/>
          <p:nvPr/>
        </p:nvSpPr>
        <p:spPr>
          <a:xfrm>
            <a:off x="1088135" y="1318070"/>
            <a:ext cx="6409849" cy="2110930"/>
          </a:xfrm>
          <a:prstGeom prst="rect">
            <a:avLst/>
          </a:prstGeom>
          <a:noFill/>
          <a:ln>
            <a:noFill/>
          </a:ln>
        </p:spPr>
        <p:txBody>
          <a:bodyPr spcFirstLastPara="1" wrap="square" lIns="0" tIns="10000" rIns="0" bIns="0" anchor="t" anchorCtr="0">
            <a:spAutoFit/>
          </a:bodyPr>
          <a:lstStyle/>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NAND Gates are used in Burglar alarms and buzzers.</a:t>
            </a:r>
            <a:endParaRPr/>
          </a:p>
          <a:p>
            <a:pPr marL="0" marR="0" lvl="0" indent="0" algn="l" rtl="0">
              <a:spcBef>
                <a:spcPts val="30"/>
              </a:spcBef>
              <a:spcAft>
                <a:spcPts val="0"/>
              </a:spcAft>
              <a:buClr>
                <a:schemeClr val="dk1"/>
              </a:buClr>
              <a:buSzPts val="1538"/>
              <a:buFont typeface="Noto Sans Symbols"/>
              <a:buNone/>
            </a:pPr>
            <a:endParaRPr sz="1538">
              <a:solidFill>
                <a:schemeClr val="dk1"/>
              </a:solidFill>
              <a:latin typeface="Times New Roman"/>
              <a:ea typeface="Times New Roman"/>
              <a:cs typeface="Times New Roman"/>
              <a:sym typeface="Times New Roman"/>
            </a:endParaRPr>
          </a:p>
          <a:p>
            <a:pPr marL="266700" marR="0" lvl="0" indent="-257175" algn="l" rtl="0">
              <a:spcBef>
                <a:spcPts val="4"/>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They are basically used in circuits involving computation and processing.</a:t>
            </a:r>
            <a:endParaRPr/>
          </a:p>
          <a:p>
            <a:pPr marL="0" marR="0" lvl="0" indent="0" algn="l" rtl="0">
              <a:spcBef>
                <a:spcPts val="30"/>
              </a:spcBef>
              <a:spcAft>
                <a:spcPts val="0"/>
              </a:spcAft>
              <a:buClr>
                <a:schemeClr val="dk1"/>
              </a:buClr>
              <a:buSzPts val="1538"/>
              <a:buFont typeface="Noto Sans Symbols"/>
              <a:buNone/>
            </a:pPr>
            <a:endParaRPr sz="1538">
              <a:solidFill>
                <a:schemeClr val="dk1"/>
              </a:solidFill>
              <a:latin typeface="Times New Roman"/>
              <a:ea typeface="Times New Roman"/>
              <a:cs typeface="Times New Roman"/>
              <a:sym typeface="Times New Roman"/>
            </a:endParaRPr>
          </a:p>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They are also used in push button switches. E.g. Door Bell.</a:t>
            </a:r>
            <a:endParaRPr/>
          </a:p>
          <a:p>
            <a:pPr marL="0" marR="0" lvl="0" indent="0" algn="l" rtl="0">
              <a:spcBef>
                <a:spcPts val="34"/>
              </a:spcBef>
              <a:spcAft>
                <a:spcPts val="0"/>
              </a:spcAft>
              <a:buClr>
                <a:schemeClr val="dk1"/>
              </a:buClr>
              <a:buSzPts val="1538"/>
              <a:buFont typeface="Noto Sans Symbols"/>
              <a:buNone/>
            </a:pPr>
            <a:endParaRPr sz="1538">
              <a:solidFill>
                <a:schemeClr val="dk1"/>
              </a:solidFill>
              <a:latin typeface="Times New Roman"/>
              <a:ea typeface="Times New Roman"/>
              <a:cs typeface="Times New Roman"/>
              <a:sym typeface="Times New Roman"/>
            </a:endParaRPr>
          </a:p>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They are used in the functioning of street lights.</a:t>
            </a:r>
            <a:endParaRPr/>
          </a:p>
          <a:p>
            <a:pPr marL="0" marR="0" lvl="0" indent="0" algn="l" rtl="0">
              <a:spcBef>
                <a:spcPts val="34"/>
              </a:spcBef>
              <a:spcAft>
                <a:spcPts val="0"/>
              </a:spcAft>
              <a:buClr>
                <a:schemeClr val="dk1"/>
              </a:buClr>
              <a:buSzPts val="1538"/>
              <a:buFont typeface="Noto Sans Symbols"/>
              <a:buNone/>
            </a:pPr>
            <a:endParaRPr sz="1538">
              <a:solidFill>
                <a:schemeClr val="dk1"/>
              </a:solidFill>
              <a:latin typeface="Times New Roman"/>
              <a:ea typeface="Times New Roman"/>
              <a:cs typeface="Times New Roman"/>
              <a:sym typeface="Times New Roman"/>
            </a:endParaRPr>
          </a:p>
          <a:p>
            <a:pPr marL="266700" marR="0" lvl="0" indent="-25717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AND Gates are used to enable/inhibit the data transfer function.</a:t>
            </a:r>
            <a:endParaRPr/>
          </a:p>
        </p:txBody>
      </p:sp>
      <p:sp>
        <p:nvSpPr>
          <p:cNvPr id="613" name="Google Shape;613;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14" name="Google Shape;614;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Useful Links</a:t>
            </a:r>
            <a:endParaRPr/>
          </a:p>
        </p:txBody>
      </p:sp>
      <p:sp>
        <p:nvSpPr>
          <p:cNvPr id="620" name="Google Shape;620;p49"/>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FF"/>
              </a:buClr>
              <a:buSzPts val="1800"/>
              <a:buChar char="•"/>
            </a:pPr>
            <a:r>
              <a:rPr lang="en-US" sz="1800" u="sng">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http://www.powershow.com/view/1f9351OGY1M/Logic_Gates_powerpoint_ppt_presentation</a:t>
            </a:r>
            <a:endParaRPr sz="1800" u="sng">
              <a:solidFill>
                <a:srgbClr val="0000FF"/>
              </a:solidFill>
              <a:latin typeface="Calibri"/>
              <a:ea typeface="Calibri"/>
              <a:cs typeface="Calibri"/>
              <a:sym typeface="Calibri"/>
            </a:endParaRPr>
          </a:p>
          <a:p>
            <a:pPr marL="342900" lvl="0" indent="-342900" algn="l" rtl="0">
              <a:spcBef>
                <a:spcPts val="360"/>
              </a:spcBef>
              <a:spcAft>
                <a:spcPts val="0"/>
              </a:spcAft>
              <a:buClr>
                <a:srgbClr val="0000FF"/>
              </a:buClr>
              <a:buSzPts val="1800"/>
              <a:buChar char="•"/>
            </a:pPr>
            <a:r>
              <a:rPr lang="en-US" sz="1800" u="sng">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https://de-iitr.vlabs.ac.in/exp/truth-table-gates/</a:t>
            </a:r>
            <a:endParaRPr sz="1800" u="sng">
              <a:solidFill>
                <a:srgbClr val="0000FF"/>
              </a:solidFill>
              <a:latin typeface="Calibri"/>
              <a:ea typeface="Calibri"/>
              <a:cs typeface="Calibri"/>
              <a:sym typeface="Calibri"/>
            </a:endParaRPr>
          </a:p>
          <a:p>
            <a:pPr marL="342900" lvl="0" indent="-342900" algn="l" rtl="0">
              <a:spcBef>
                <a:spcPts val="360"/>
              </a:spcBef>
              <a:spcAft>
                <a:spcPts val="0"/>
              </a:spcAft>
              <a:buClr>
                <a:srgbClr val="0000FF"/>
              </a:buClr>
              <a:buSzPts val="1800"/>
              <a:buChar char="•"/>
            </a:pPr>
            <a:r>
              <a:rPr lang="en-US" sz="1800" u="sng">
                <a:solidFill>
                  <a:srgbClr val="0000FF"/>
                </a:solidFill>
                <a:latin typeface="Calibri"/>
                <a:ea typeface="Calibri"/>
                <a:cs typeface="Calibri"/>
                <a:sym typeface="Calibri"/>
              </a:rPr>
              <a:t>https://de-iitr.vlabs.ac.in/exp/realization-of-logic-functions/ </a:t>
            </a:r>
            <a:endParaRPr/>
          </a:p>
        </p:txBody>
      </p:sp>
      <p:sp>
        <p:nvSpPr>
          <p:cNvPr id="621" name="Google Shape;62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22" name="Google Shape;62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5"/>
          <p:cNvSpPr txBox="1"/>
          <p:nvPr/>
        </p:nvSpPr>
        <p:spPr>
          <a:xfrm>
            <a:off x="609600" y="1143000"/>
            <a:ext cx="7655719" cy="3490090"/>
          </a:xfrm>
          <a:prstGeom prst="rect">
            <a:avLst/>
          </a:prstGeom>
          <a:noFill/>
          <a:ln>
            <a:noFill/>
          </a:ln>
        </p:spPr>
        <p:txBody>
          <a:bodyPr spcFirstLastPara="1" wrap="square" lIns="0" tIns="10000" rIns="0" bIns="0" anchor="t" anchorCtr="0">
            <a:spAutoFit/>
          </a:bodyPr>
          <a:lstStyle/>
          <a:p>
            <a:pPr marL="224314" marR="0" lvl="0" indent="-215265"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There are three different, but equally powerful, notational methods for describing the</a:t>
            </a:r>
            <a:endParaRPr sz="1500">
              <a:solidFill>
                <a:schemeClr val="dk1"/>
              </a:solidFill>
              <a:latin typeface="Arial"/>
              <a:ea typeface="Arial"/>
              <a:cs typeface="Arial"/>
              <a:sym typeface="Arial"/>
            </a:endParaRPr>
          </a:p>
          <a:p>
            <a:pPr marL="224314" marR="0" lvl="0" indent="0" algn="l" rtl="0">
              <a:spcBef>
                <a:spcPts val="0"/>
              </a:spcBef>
              <a:spcAft>
                <a:spcPts val="0"/>
              </a:spcAft>
              <a:buNone/>
            </a:pPr>
            <a:r>
              <a:rPr lang="en-US" sz="1500">
                <a:solidFill>
                  <a:schemeClr val="dk1"/>
                </a:solidFill>
                <a:latin typeface="Arial"/>
                <a:ea typeface="Arial"/>
                <a:cs typeface="Arial"/>
                <a:sym typeface="Arial"/>
              </a:rPr>
              <a:t>behaviour of gates and circuits</a:t>
            </a:r>
            <a:endParaRPr/>
          </a:p>
          <a:p>
            <a:pPr marL="430053" marR="0" lvl="1" indent="-159544" algn="l" rtl="0">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Boolean expressions</a:t>
            </a:r>
            <a:endParaRPr/>
          </a:p>
          <a:p>
            <a:pPr marL="430053" marR="0" lvl="1" indent="-159544" algn="l" rtl="0">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Logic diagrams</a:t>
            </a:r>
            <a:endParaRPr/>
          </a:p>
          <a:p>
            <a:pPr marL="426719" marR="0" lvl="1" indent="-155733" algn="l" rtl="0">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Truth tables</a:t>
            </a:r>
            <a:endParaRPr/>
          </a:p>
          <a:p>
            <a:pPr marL="457200" marR="0" lvl="1" indent="0" algn="l" rtl="0">
              <a:spcBef>
                <a:spcPts val="34"/>
              </a:spcBef>
              <a:spcAft>
                <a:spcPts val="0"/>
              </a:spcAft>
              <a:buClr>
                <a:schemeClr val="dk1"/>
              </a:buClr>
              <a:buSzPts val="1538"/>
              <a:buFont typeface="Arial"/>
              <a:buNone/>
            </a:pPr>
            <a:endParaRPr sz="1538" b="0" i="0" u="none" strike="noStrike" cap="none">
              <a:solidFill>
                <a:schemeClr val="dk1"/>
              </a:solidFill>
              <a:latin typeface="Times New Roman"/>
              <a:ea typeface="Times New Roman"/>
              <a:cs typeface="Times New Roman"/>
              <a:sym typeface="Times New Roman"/>
            </a:endParaRPr>
          </a:p>
          <a:p>
            <a:pPr marL="224314" marR="4286" lvl="0" indent="-215265" algn="just" rtl="0">
              <a:spcBef>
                <a:spcPts val="0"/>
              </a:spcBef>
              <a:spcAft>
                <a:spcPts val="0"/>
              </a:spcAft>
              <a:buClr>
                <a:schemeClr val="dk1"/>
              </a:buClr>
              <a:buSzPts val="1500"/>
              <a:buFont typeface="Noto Sans Symbols"/>
              <a:buChar char="⮚"/>
            </a:pPr>
            <a:r>
              <a:rPr lang="en-US" sz="1500" b="1">
                <a:solidFill>
                  <a:schemeClr val="dk1"/>
                </a:solidFill>
                <a:latin typeface="Arial"/>
                <a:ea typeface="Arial"/>
                <a:cs typeface="Arial"/>
                <a:sym typeface="Arial"/>
              </a:rPr>
              <a:t>Boolean Algebra</a:t>
            </a:r>
            <a:r>
              <a:rPr lang="en-US" sz="1500">
                <a:solidFill>
                  <a:schemeClr val="dk1"/>
                </a:solidFill>
                <a:latin typeface="Arial"/>
                <a:ea typeface="Arial"/>
                <a:cs typeface="Arial"/>
                <a:sym typeface="Arial"/>
              </a:rPr>
              <a:t>: expressions in this algebraic notation are an elegant and powerful  way to demonstrate the activity of electrical circuits which gives visual representation of  the switching function of the system.</a:t>
            </a:r>
            <a:endParaRPr/>
          </a:p>
          <a:p>
            <a:pPr marL="0" marR="0" lvl="0" indent="0" algn="l" rtl="0">
              <a:spcBef>
                <a:spcPts val="34"/>
              </a:spcBef>
              <a:spcAft>
                <a:spcPts val="0"/>
              </a:spcAft>
              <a:buClr>
                <a:schemeClr val="dk1"/>
              </a:buClr>
              <a:buSzPts val="1538"/>
              <a:buFont typeface="Noto Sans Symbols"/>
              <a:buNone/>
            </a:pPr>
            <a:endParaRPr sz="1538">
              <a:solidFill>
                <a:schemeClr val="dk1"/>
              </a:solidFill>
              <a:latin typeface="Times New Roman"/>
              <a:ea typeface="Times New Roman"/>
              <a:cs typeface="Times New Roman"/>
              <a:sym typeface="Times New Roman"/>
            </a:endParaRPr>
          </a:p>
          <a:p>
            <a:pPr marL="224314" marR="0" lvl="0" indent="-215265" algn="l" rtl="0">
              <a:spcBef>
                <a:spcPts val="0"/>
              </a:spcBef>
              <a:spcAft>
                <a:spcPts val="0"/>
              </a:spcAft>
              <a:buClr>
                <a:schemeClr val="dk1"/>
              </a:buClr>
              <a:buSzPts val="1500"/>
              <a:buFont typeface="Noto Sans Symbols"/>
              <a:buChar char="⮚"/>
            </a:pPr>
            <a:r>
              <a:rPr lang="en-US" sz="1500" b="1">
                <a:solidFill>
                  <a:schemeClr val="dk1"/>
                </a:solidFill>
                <a:latin typeface="Arial"/>
                <a:ea typeface="Arial"/>
                <a:cs typeface="Arial"/>
                <a:sym typeface="Arial"/>
              </a:rPr>
              <a:t>Logic Diagram: </a:t>
            </a:r>
            <a:r>
              <a:rPr lang="en-US" sz="1500">
                <a:solidFill>
                  <a:schemeClr val="dk1"/>
                </a:solidFill>
                <a:latin typeface="Arial"/>
                <a:ea typeface="Arial"/>
                <a:cs typeface="Arial"/>
                <a:sym typeface="Arial"/>
              </a:rPr>
              <a:t>a graphical representation of a circuit</a:t>
            </a:r>
            <a:endParaRPr/>
          </a:p>
          <a:p>
            <a:pPr marL="430053" marR="0" lvl="1" indent="-159544" algn="l" rtl="0">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Each type of gate is represented by a specific graphical symbol</a:t>
            </a:r>
            <a:endParaRPr/>
          </a:p>
          <a:p>
            <a:pPr marL="457200" marR="0" lvl="1" indent="0" algn="l" rtl="0">
              <a:spcBef>
                <a:spcPts val="34"/>
              </a:spcBef>
              <a:spcAft>
                <a:spcPts val="0"/>
              </a:spcAft>
              <a:buClr>
                <a:schemeClr val="dk1"/>
              </a:buClr>
              <a:buSzPts val="1538"/>
              <a:buFont typeface="Arial"/>
              <a:buNone/>
            </a:pPr>
            <a:endParaRPr sz="1538" b="0" i="0" u="none" strike="noStrike" cap="none">
              <a:solidFill>
                <a:schemeClr val="dk1"/>
              </a:solidFill>
              <a:latin typeface="Times New Roman"/>
              <a:ea typeface="Times New Roman"/>
              <a:cs typeface="Times New Roman"/>
              <a:sym typeface="Times New Roman"/>
            </a:endParaRPr>
          </a:p>
          <a:p>
            <a:pPr marL="224314" marR="3810" lvl="0" indent="-215265" algn="just" rtl="0">
              <a:spcBef>
                <a:spcPts val="0"/>
              </a:spcBef>
              <a:spcAft>
                <a:spcPts val="0"/>
              </a:spcAft>
              <a:buClr>
                <a:schemeClr val="dk1"/>
              </a:buClr>
              <a:buSzPts val="1500"/>
              <a:buFont typeface="Noto Sans Symbols"/>
              <a:buChar char="⮚"/>
            </a:pPr>
            <a:r>
              <a:rPr lang="en-US" sz="1500" b="1">
                <a:solidFill>
                  <a:schemeClr val="dk1"/>
                </a:solidFill>
                <a:latin typeface="Arial"/>
                <a:ea typeface="Arial"/>
                <a:cs typeface="Arial"/>
                <a:sym typeface="Arial"/>
              </a:rPr>
              <a:t>Truth Table: </a:t>
            </a:r>
            <a:r>
              <a:rPr lang="en-US" sz="1500">
                <a:solidFill>
                  <a:schemeClr val="dk1"/>
                </a:solidFill>
                <a:latin typeface="Arial"/>
                <a:ea typeface="Arial"/>
                <a:cs typeface="Arial"/>
                <a:sym typeface="Arial"/>
              </a:rPr>
              <a:t>defines the function of a gate by listing all possible input combinations that  the gate could encounter, and the corresponding output</a:t>
            </a:r>
            <a:endParaRPr/>
          </a:p>
        </p:txBody>
      </p:sp>
      <p:sp>
        <p:nvSpPr>
          <p:cNvPr id="83" name="Google Shape;83;p5"/>
          <p:cNvSpPr txBox="1">
            <a:spLocks noGrp="1"/>
          </p:cNvSpPr>
          <p:nvPr>
            <p:ph type="title"/>
          </p:nvPr>
        </p:nvSpPr>
        <p:spPr>
          <a:xfrm>
            <a:off x="412098" y="150098"/>
            <a:ext cx="1352073"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solidFill>
                  <a:srgbClr val="4A2103"/>
                </a:solidFill>
              </a:rPr>
              <a:t>Contd…</a:t>
            </a:r>
            <a:endParaRPr/>
          </a:p>
        </p:txBody>
      </p:sp>
      <p:sp>
        <p:nvSpPr>
          <p:cNvPr id="84" name="Google Shape;8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85" name="Google Shape;8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0"/>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628" name="Google Shape;628;p50" descr="See the source image"/>
          <p:cNvPicPr preferRelativeResize="0"/>
          <p:nvPr/>
        </p:nvPicPr>
        <p:blipFill rotWithShape="1">
          <a:blip r:embed="rId3">
            <a:alphaModFix/>
          </a:blip>
          <a:srcRect/>
          <a:stretch/>
        </p:blipFill>
        <p:spPr>
          <a:xfrm>
            <a:off x="2152650" y="1981200"/>
            <a:ext cx="4629150" cy="2618776"/>
          </a:xfrm>
          <a:prstGeom prst="rect">
            <a:avLst/>
          </a:prstGeom>
          <a:noFill/>
          <a:ln>
            <a:noFill/>
          </a:ln>
        </p:spPr>
      </p:pic>
      <p:sp>
        <p:nvSpPr>
          <p:cNvPr id="629" name="Google Shape;629;p50">
            <a:hlinkClick r:id="rId4" action="ppaction://hlinksldjump"/>
          </p:cNvPr>
          <p:cNvSpPr/>
          <p:nvPr/>
        </p:nvSpPr>
        <p:spPr>
          <a:xfrm>
            <a:off x="7239000" y="5867400"/>
            <a:ext cx="228600" cy="228600"/>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31" name="Google Shape;63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51" descr="AND GATE RTL CIRCUIT"/>
          <p:cNvPicPr preferRelativeResize="0"/>
          <p:nvPr/>
        </p:nvPicPr>
        <p:blipFill rotWithShape="1">
          <a:blip r:embed="rId3">
            <a:alphaModFix/>
          </a:blip>
          <a:srcRect/>
          <a:stretch/>
        </p:blipFill>
        <p:spPr>
          <a:xfrm>
            <a:off x="1714500" y="1676400"/>
            <a:ext cx="5715000" cy="3505200"/>
          </a:xfrm>
          <a:prstGeom prst="rect">
            <a:avLst/>
          </a:prstGeom>
          <a:noFill/>
          <a:ln>
            <a:noFill/>
          </a:ln>
        </p:spPr>
      </p:pic>
      <p:sp>
        <p:nvSpPr>
          <p:cNvPr id="637" name="Google Shape;637;p51">
            <a:hlinkClick r:id="rId4" action="ppaction://hlinksldjump"/>
          </p:cNvPr>
          <p:cNvSpPr/>
          <p:nvPr/>
        </p:nvSpPr>
        <p:spPr>
          <a:xfrm>
            <a:off x="7162800" y="5562600"/>
            <a:ext cx="1143000" cy="4572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AND Gate</a:t>
            </a:r>
            <a:endParaRPr sz="1800">
              <a:solidFill>
                <a:schemeClr val="lt1"/>
              </a:solidFill>
              <a:latin typeface="Arial"/>
              <a:ea typeface="Arial"/>
              <a:cs typeface="Arial"/>
              <a:sym typeface="Arial"/>
            </a:endParaRPr>
          </a:p>
        </p:txBody>
      </p:sp>
      <p:sp>
        <p:nvSpPr>
          <p:cNvPr id="638" name="Google Shape;638;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639" name="Google Shape;639;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45" name="Google Shape;645;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646" name="Google Shape;646;p52"/>
          <p:cNvSpPr/>
          <p:nvPr/>
        </p:nvSpPr>
        <p:spPr>
          <a:xfrm>
            <a:off x="6934200" y="5370383"/>
            <a:ext cx="1752600" cy="5334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u="sng">
                <a:solidFill>
                  <a:schemeClr val="lt1"/>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OR Gate</a:t>
            </a: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pic>
        <p:nvPicPr>
          <p:cNvPr id="647" name="Google Shape;647;p52"/>
          <p:cNvPicPr preferRelativeResize="0"/>
          <p:nvPr/>
        </p:nvPicPr>
        <p:blipFill rotWithShape="1">
          <a:blip r:embed="rId4">
            <a:alphaModFix/>
          </a:blip>
          <a:srcRect/>
          <a:stretch/>
        </p:blipFill>
        <p:spPr>
          <a:xfrm>
            <a:off x="1714500" y="1581150"/>
            <a:ext cx="5715000" cy="3695700"/>
          </a:xfrm>
          <a:prstGeom prst="rect">
            <a:avLst/>
          </a:prstGeom>
          <a:noFill/>
          <a:ln>
            <a:noFill/>
          </a:ln>
        </p:spPr>
      </p:pic>
      <p:sp>
        <p:nvSpPr>
          <p:cNvPr id="648" name="Google Shape;648;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6"/>
          <p:cNvSpPr/>
          <p:nvPr/>
        </p:nvSpPr>
        <p:spPr>
          <a:xfrm>
            <a:off x="164598" y="897667"/>
            <a:ext cx="8056245"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6"/>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6"/>
          <p:cNvSpPr/>
          <p:nvPr/>
        </p:nvSpPr>
        <p:spPr>
          <a:xfrm>
            <a:off x="1612773" y="977265"/>
            <a:ext cx="534924"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6"/>
          <p:cNvSpPr/>
          <p:nvPr/>
        </p:nvSpPr>
        <p:spPr>
          <a:xfrm>
            <a:off x="2459735" y="977265"/>
            <a:ext cx="545211" cy="7589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6"/>
          <p:cNvSpPr txBox="1">
            <a:spLocks noGrp="1"/>
          </p:cNvSpPr>
          <p:nvPr>
            <p:ph type="title"/>
          </p:nvPr>
        </p:nvSpPr>
        <p:spPr>
          <a:xfrm>
            <a:off x="76200" y="76389"/>
            <a:ext cx="1610678" cy="471283"/>
          </a:xfrm>
          <a:prstGeom prst="rect">
            <a:avLst/>
          </a:prstGeom>
          <a:noFill/>
          <a:ln>
            <a:noFill/>
          </a:ln>
        </p:spPr>
        <p:txBody>
          <a:bodyPr spcFirstLastPara="1" wrap="square" lIns="0" tIns="9525" rIns="0" bIns="0" anchor="ctr" anchorCtr="0">
            <a:spAutoFit/>
          </a:bodyPr>
          <a:lstStyle/>
          <a:p>
            <a:pPr marL="9525" lvl="0" indent="0" algn="l" rtl="0">
              <a:spcBef>
                <a:spcPts val="0"/>
              </a:spcBef>
              <a:spcAft>
                <a:spcPts val="0"/>
              </a:spcAft>
              <a:buNone/>
            </a:pPr>
            <a:r>
              <a:rPr lang="en-US">
                <a:solidFill>
                  <a:srgbClr val="4A2103"/>
                </a:solidFill>
              </a:rPr>
              <a:t>AND Gate</a:t>
            </a:r>
            <a:endParaRPr/>
          </a:p>
        </p:txBody>
      </p:sp>
      <p:sp>
        <p:nvSpPr>
          <p:cNvPr id="95" name="Google Shape;95;p6"/>
          <p:cNvSpPr txBox="1"/>
          <p:nvPr/>
        </p:nvSpPr>
        <p:spPr>
          <a:xfrm>
            <a:off x="457200" y="1099674"/>
            <a:ext cx="6958489" cy="656751"/>
          </a:xfrm>
          <a:prstGeom prst="rect">
            <a:avLst/>
          </a:prstGeom>
          <a:noFill/>
          <a:ln>
            <a:noFill/>
          </a:ln>
        </p:spPr>
        <p:txBody>
          <a:bodyPr spcFirstLastPara="1" wrap="square" lIns="0" tIns="104275" rIns="0" bIns="0" anchor="t" anchorCtr="0">
            <a:spAutoFit/>
          </a:bodyPr>
          <a:lstStyle/>
          <a:p>
            <a:pPr marL="224314" marR="0" lvl="0" indent="-215265" algn="l" rtl="0">
              <a:spcBef>
                <a:spcPts val="0"/>
              </a:spcBef>
              <a:spcAft>
                <a:spcPts val="0"/>
              </a:spcAft>
              <a:buClr>
                <a:schemeClr val="dk1"/>
              </a:buClr>
              <a:buSzPts val="1500"/>
              <a:buFont typeface="Noto Sans Symbols"/>
              <a:buChar char="⮚"/>
            </a:pPr>
            <a:r>
              <a:rPr lang="en-US" sz="1500">
                <a:solidFill>
                  <a:schemeClr val="dk1"/>
                </a:solidFill>
                <a:latin typeface="Times New Roman"/>
                <a:ea typeface="Times New Roman"/>
                <a:cs typeface="Times New Roman"/>
                <a:sym typeface="Times New Roman"/>
              </a:rPr>
              <a:t>An AND gate can have two or more inputs and performs what is know as multiplication.</a:t>
            </a:r>
            <a:endParaRPr sz="1500">
              <a:solidFill>
                <a:schemeClr val="dk1"/>
              </a:solidFill>
              <a:latin typeface="Times New Roman"/>
              <a:ea typeface="Times New Roman"/>
              <a:cs typeface="Times New Roman"/>
              <a:sym typeface="Times New Roman"/>
            </a:endParaRPr>
          </a:p>
          <a:p>
            <a:pPr marL="224314" marR="0" lvl="0" indent="-215265" algn="l" rtl="0">
              <a:spcBef>
                <a:spcPts val="746"/>
              </a:spcBef>
              <a:spcAft>
                <a:spcPts val="0"/>
              </a:spcAft>
              <a:buClr>
                <a:schemeClr val="dk1"/>
              </a:buClr>
              <a:buSzPts val="1500"/>
              <a:buFont typeface="Noto Sans Symbols"/>
              <a:buChar char="⮚"/>
            </a:pPr>
            <a:r>
              <a:rPr lang="en-US" sz="1500">
                <a:solidFill>
                  <a:schemeClr val="dk1"/>
                </a:solidFill>
                <a:latin typeface="Times New Roman"/>
                <a:ea typeface="Times New Roman"/>
                <a:cs typeface="Times New Roman"/>
                <a:sym typeface="Times New Roman"/>
              </a:rPr>
              <a:t>The output of AND gate is high when all inputs are high otherwise all outputs are low</a:t>
            </a:r>
            <a:r>
              <a:rPr lang="en-US"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p:txBody>
      </p:sp>
      <p:sp>
        <p:nvSpPr>
          <p:cNvPr id="96" name="Google Shape;96;p6"/>
          <p:cNvSpPr/>
          <p:nvPr/>
        </p:nvSpPr>
        <p:spPr>
          <a:xfrm>
            <a:off x="528350" y="2444251"/>
            <a:ext cx="4953192" cy="252288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6"/>
          <p:cNvSpPr/>
          <p:nvPr/>
        </p:nvSpPr>
        <p:spPr>
          <a:xfrm>
            <a:off x="6115050" y="3282982"/>
            <a:ext cx="2119789" cy="1800701"/>
          </a:xfrm>
          <a:custGeom>
            <a:avLst/>
            <a:gdLst/>
            <a:ahLst/>
            <a:cxnLst/>
            <a:rect l="l" t="t" r="r" b="b"/>
            <a:pathLst>
              <a:path w="2826384" h="2400935" extrusionOk="0">
                <a:moveTo>
                  <a:pt x="0" y="2400807"/>
                </a:moveTo>
                <a:lnTo>
                  <a:pt x="2826257" y="2400807"/>
                </a:lnTo>
                <a:lnTo>
                  <a:pt x="2826257" y="0"/>
                </a:lnTo>
                <a:lnTo>
                  <a:pt x="0" y="0"/>
                </a:lnTo>
                <a:lnTo>
                  <a:pt x="0" y="240080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6"/>
          <p:cNvSpPr txBox="1"/>
          <p:nvPr/>
        </p:nvSpPr>
        <p:spPr>
          <a:xfrm>
            <a:off x="6115050" y="2069113"/>
            <a:ext cx="2119789" cy="277480"/>
          </a:xfrm>
          <a:prstGeom prst="rect">
            <a:avLst/>
          </a:prstGeom>
          <a:noFill/>
          <a:ln w="25400" cap="flat" cmpd="sng">
            <a:solidFill>
              <a:srgbClr val="000000"/>
            </a:solidFill>
            <a:prstDash val="solid"/>
            <a:round/>
            <a:headEnd type="none" w="sm" len="sm"/>
            <a:tailEnd type="none" w="sm" len="sm"/>
          </a:ln>
        </p:spPr>
        <p:txBody>
          <a:bodyPr spcFirstLastPara="1" wrap="square" lIns="0" tIns="114775" rIns="0" bIns="0" anchor="t" anchorCtr="0">
            <a:spAutoFit/>
          </a:bodyPr>
          <a:lstStyle/>
          <a:p>
            <a:pPr marL="532448" marR="0" lvl="0" indent="0" algn="l" rtl="0">
              <a:spcBef>
                <a:spcPts val="0"/>
              </a:spcBef>
              <a:spcAft>
                <a:spcPts val="0"/>
              </a:spcAft>
              <a:buNone/>
            </a:pPr>
            <a:r>
              <a:rPr lang="en-US" sz="1050" b="1">
                <a:solidFill>
                  <a:schemeClr val="dk1"/>
                </a:solidFill>
                <a:latin typeface="Calibri"/>
                <a:ea typeface="Calibri"/>
                <a:cs typeface="Calibri"/>
                <a:sym typeface="Calibri"/>
              </a:rPr>
              <a:t>Timing Diagram</a:t>
            </a:r>
            <a:endParaRPr sz="1050">
              <a:solidFill>
                <a:schemeClr val="dk1"/>
              </a:solidFill>
              <a:latin typeface="Calibri"/>
              <a:ea typeface="Calibri"/>
              <a:cs typeface="Calibri"/>
              <a:sym typeface="Calibri"/>
            </a:endParaRPr>
          </a:p>
        </p:txBody>
      </p:sp>
      <p:pic>
        <p:nvPicPr>
          <p:cNvPr id="99" name="Google Shape;99;p6"/>
          <p:cNvPicPr preferRelativeResize="0"/>
          <p:nvPr/>
        </p:nvPicPr>
        <p:blipFill rotWithShape="1">
          <a:blip r:embed="rId6">
            <a:alphaModFix/>
          </a:blip>
          <a:srcRect/>
          <a:stretch/>
        </p:blipFill>
        <p:spPr>
          <a:xfrm>
            <a:off x="5990138" y="2633611"/>
            <a:ext cx="2610042" cy="2333526"/>
          </a:xfrm>
          <a:prstGeom prst="rect">
            <a:avLst/>
          </a:prstGeom>
          <a:noFill/>
          <a:ln>
            <a:noFill/>
          </a:ln>
        </p:spPr>
      </p:pic>
      <p:sp>
        <p:nvSpPr>
          <p:cNvPr id="100" name="Google Shape;100;p6">
            <a:hlinkClick r:id="rId7" action="ppaction://hlinksldjump"/>
          </p:cNvPr>
          <p:cNvSpPr/>
          <p:nvPr/>
        </p:nvSpPr>
        <p:spPr>
          <a:xfrm>
            <a:off x="6934200" y="5486400"/>
            <a:ext cx="1194817" cy="51435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RTL</a:t>
            </a:r>
            <a:endParaRPr sz="1800">
              <a:solidFill>
                <a:schemeClr val="lt1"/>
              </a:solidFill>
              <a:latin typeface="Arial"/>
              <a:ea typeface="Arial"/>
              <a:cs typeface="Arial"/>
              <a:sym typeface="Arial"/>
            </a:endParaRPr>
          </a:p>
        </p:txBody>
      </p:sp>
      <p:sp>
        <p:nvSpPr>
          <p:cNvPr id="101" name="Google Shape;10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02" name="Google Shape;10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7" descr="See the source image"/>
          <p:cNvPicPr preferRelativeResize="0"/>
          <p:nvPr/>
        </p:nvPicPr>
        <p:blipFill rotWithShape="1">
          <a:blip r:embed="rId3">
            <a:alphaModFix/>
          </a:blip>
          <a:srcRect/>
          <a:stretch/>
        </p:blipFill>
        <p:spPr>
          <a:xfrm>
            <a:off x="1215922" y="1600200"/>
            <a:ext cx="6712155" cy="3657600"/>
          </a:xfrm>
          <a:prstGeom prst="rect">
            <a:avLst/>
          </a:prstGeom>
          <a:noFill/>
          <a:ln>
            <a:noFill/>
          </a:ln>
        </p:spPr>
      </p:pic>
      <p:sp>
        <p:nvSpPr>
          <p:cNvPr id="108" name="Google Shape;108;p7"/>
          <p:cNvSpPr txBox="1">
            <a:spLocks noGrp="1"/>
          </p:cNvSpPr>
          <p:nvPr>
            <p:ph type="ctrTitle"/>
          </p:nvPr>
        </p:nvSpPr>
        <p:spPr>
          <a:xfrm>
            <a:off x="0" y="0"/>
            <a:ext cx="5486400" cy="914400"/>
          </a:xfrm>
          <a:prstGeom prst="rect">
            <a:avLst/>
          </a:prstGeom>
          <a:noFill/>
          <a:ln>
            <a:noFill/>
          </a:ln>
        </p:spPr>
        <p:txBody>
          <a:bodyPr spcFirstLastPara="1" wrap="square" lIns="0" tIns="9525" rIns="0" bIns="0" anchor="ctr" anchorCtr="0">
            <a:spAutoFit/>
          </a:bodyPr>
          <a:lstStyle/>
          <a:p>
            <a:pPr marL="9525" lvl="0" indent="0" algn="l" rtl="0">
              <a:spcBef>
                <a:spcPts val="0"/>
              </a:spcBef>
              <a:spcAft>
                <a:spcPts val="0"/>
              </a:spcAft>
              <a:buNone/>
            </a:pPr>
            <a:r>
              <a:rPr lang="en-US">
                <a:solidFill>
                  <a:srgbClr val="4A2103"/>
                </a:solidFill>
              </a:rPr>
              <a:t>AND Gate</a:t>
            </a:r>
            <a:endParaRPr/>
          </a:p>
        </p:txBody>
      </p:sp>
      <p:sp>
        <p:nvSpPr>
          <p:cNvPr id="109" name="Google Shape;10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10" name="Google Shape;11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p:nvPr/>
        </p:nvSpPr>
        <p:spPr>
          <a:xfrm>
            <a:off x="322231" y="857250"/>
            <a:ext cx="8822150" cy="5143500"/>
          </a:xfrm>
          <a:custGeom>
            <a:avLst/>
            <a:gdLst/>
            <a:ahLst/>
            <a:cxnLst/>
            <a:rect l="l" t="t" r="r" b="b"/>
            <a:pathLst>
              <a:path w="10741660" h="6858000" extrusionOk="0">
                <a:moveTo>
                  <a:pt x="0" y="6858000"/>
                </a:moveTo>
                <a:lnTo>
                  <a:pt x="10741152" y="6858000"/>
                </a:lnTo>
                <a:lnTo>
                  <a:pt x="10741152"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8"/>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8"/>
          <p:cNvSpPr/>
          <p:nvPr/>
        </p:nvSpPr>
        <p:spPr>
          <a:xfrm>
            <a:off x="4305682" y="929258"/>
            <a:ext cx="537209"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8"/>
          <p:cNvSpPr/>
          <p:nvPr/>
        </p:nvSpPr>
        <p:spPr>
          <a:xfrm>
            <a:off x="6011037" y="929258"/>
            <a:ext cx="545211" cy="7589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8"/>
          <p:cNvSpPr txBox="1">
            <a:spLocks noGrp="1"/>
          </p:cNvSpPr>
          <p:nvPr>
            <p:ph type="title"/>
          </p:nvPr>
        </p:nvSpPr>
        <p:spPr>
          <a:xfrm>
            <a:off x="322230" y="210066"/>
            <a:ext cx="5143024"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solidFill>
                  <a:srgbClr val="4A2103"/>
                </a:solidFill>
              </a:rPr>
              <a:t>Summary of the AND Operation</a:t>
            </a:r>
            <a:endParaRPr/>
          </a:p>
        </p:txBody>
      </p:sp>
      <p:sp>
        <p:nvSpPr>
          <p:cNvPr id="120" name="Google Shape;120;p8"/>
          <p:cNvSpPr txBox="1"/>
          <p:nvPr/>
        </p:nvSpPr>
        <p:spPr>
          <a:xfrm>
            <a:off x="653652" y="1443107"/>
            <a:ext cx="7959803" cy="3255378"/>
          </a:xfrm>
          <a:prstGeom prst="rect">
            <a:avLst/>
          </a:prstGeom>
          <a:noFill/>
          <a:ln>
            <a:noFill/>
          </a:ln>
        </p:spPr>
        <p:txBody>
          <a:bodyPr spcFirstLastPara="1" wrap="square" lIns="0" tIns="9525" rIns="0" bIns="0" anchor="t" anchorCtr="0">
            <a:spAutoFit/>
          </a:bodyPr>
          <a:lstStyle/>
          <a:p>
            <a:pPr marL="223838" marR="0" lvl="0" indent="-214313" algn="l" rtl="0">
              <a:spcBef>
                <a:spcPts val="0"/>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The AND operation is performed the same as ordinary multiplication of 1s and 0s.</a:t>
            </a:r>
            <a:endParaRPr sz="1350">
              <a:solidFill>
                <a:schemeClr val="dk1"/>
              </a:solidFill>
              <a:latin typeface="Arial"/>
              <a:ea typeface="Arial"/>
              <a:cs typeface="Arial"/>
              <a:sym typeface="Arial"/>
            </a:endParaRPr>
          </a:p>
          <a:p>
            <a:pPr marL="223838" marR="0" lvl="0" indent="-214313" algn="l" rtl="0">
              <a:spcBef>
                <a:spcPts val="71"/>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An AND gate is a logic circuit that performs	the AND operation on the circuit’s inputs.</a:t>
            </a:r>
            <a:endParaRPr sz="1350">
              <a:solidFill>
                <a:schemeClr val="dk1"/>
              </a:solidFill>
              <a:latin typeface="Arial"/>
              <a:ea typeface="Arial"/>
              <a:cs typeface="Arial"/>
              <a:sym typeface="Arial"/>
            </a:endParaRPr>
          </a:p>
          <a:p>
            <a:pPr marL="223838" marR="0" lvl="0" indent="-214313" algn="l" rtl="0">
              <a:spcBef>
                <a:spcPts val="83"/>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An AND gate output will be 1 only  for the	case when all inputs are 1; for all  other cases	the output</a:t>
            </a:r>
            <a:endParaRPr sz="1350">
              <a:solidFill>
                <a:schemeClr val="dk1"/>
              </a:solidFill>
              <a:latin typeface="Arial"/>
              <a:ea typeface="Arial"/>
              <a:cs typeface="Arial"/>
              <a:sym typeface="Arial"/>
            </a:endParaRPr>
          </a:p>
          <a:p>
            <a:pPr marL="223838" marR="0" lvl="0" indent="0" algn="l" rtl="0">
              <a:spcBef>
                <a:spcPts val="0"/>
              </a:spcBef>
              <a:spcAft>
                <a:spcPts val="0"/>
              </a:spcAft>
              <a:buNone/>
            </a:pPr>
            <a:r>
              <a:rPr lang="en-US" sz="1350">
                <a:solidFill>
                  <a:schemeClr val="dk1"/>
                </a:solidFill>
                <a:latin typeface="Arial"/>
                <a:ea typeface="Arial"/>
                <a:cs typeface="Arial"/>
                <a:sym typeface="Arial"/>
              </a:rPr>
              <a:t>will be 0.</a:t>
            </a:r>
            <a:endParaRPr sz="1350">
              <a:solidFill>
                <a:schemeClr val="dk1"/>
              </a:solidFill>
              <a:latin typeface="Arial"/>
              <a:ea typeface="Arial"/>
              <a:cs typeface="Arial"/>
              <a:sym typeface="Arial"/>
            </a:endParaRPr>
          </a:p>
          <a:p>
            <a:pPr marL="223838" marR="0" lvl="0" indent="0" algn="l" rtl="0">
              <a:spcBef>
                <a:spcPts val="0"/>
              </a:spcBef>
              <a:spcAft>
                <a:spcPts val="0"/>
              </a:spcAft>
              <a:buNone/>
            </a:pPr>
            <a:endParaRPr sz="1350">
              <a:solidFill>
                <a:schemeClr val="dk1"/>
              </a:solidFill>
              <a:latin typeface="Arial"/>
              <a:ea typeface="Arial"/>
              <a:cs typeface="Arial"/>
              <a:sym typeface="Arial"/>
            </a:endParaRPr>
          </a:p>
          <a:p>
            <a:pPr marL="223838" marR="0" lvl="0" indent="-214313" algn="l" rtl="0">
              <a:spcBef>
                <a:spcPts val="71"/>
              </a:spcBef>
              <a:spcAft>
                <a:spcPts val="0"/>
              </a:spcAft>
              <a:buClr>
                <a:schemeClr val="dk1"/>
              </a:buClr>
              <a:buSzPts val="1350"/>
              <a:buFont typeface="Noto Sans Symbols"/>
              <a:buChar char="⮚"/>
            </a:pPr>
            <a:r>
              <a:rPr lang="en-US" sz="1350">
                <a:solidFill>
                  <a:schemeClr val="dk1"/>
                </a:solidFill>
                <a:latin typeface="Arial"/>
                <a:ea typeface="Arial"/>
                <a:cs typeface="Arial"/>
                <a:sym typeface="Arial"/>
              </a:rPr>
              <a:t>The expression </a:t>
            </a:r>
            <a:r>
              <a:rPr lang="en-US" sz="1350" b="1">
                <a:solidFill>
                  <a:schemeClr val="dk1"/>
                </a:solidFill>
                <a:latin typeface="Arial"/>
                <a:ea typeface="Arial"/>
                <a:cs typeface="Arial"/>
                <a:sym typeface="Arial"/>
              </a:rPr>
              <a:t>x=A.B </a:t>
            </a:r>
            <a:r>
              <a:rPr lang="en-US" sz="1350">
                <a:solidFill>
                  <a:schemeClr val="dk1"/>
                </a:solidFill>
                <a:latin typeface="Arial"/>
                <a:ea typeface="Arial"/>
                <a:cs typeface="Arial"/>
                <a:sym typeface="Arial"/>
              </a:rPr>
              <a:t>is read as “x equals  A AND B.”</a:t>
            </a:r>
            <a:endParaRPr sz="1350">
              <a:solidFill>
                <a:schemeClr val="dk1"/>
              </a:solidFill>
              <a:latin typeface="Arial"/>
              <a:ea typeface="Arial"/>
              <a:cs typeface="Arial"/>
              <a:sym typeface="Arial"/>
            </a:endParaRPr>
          </a:p>
          <a:p>
            <a:pPr marL="0" marR="0" lvl="0" indent="0" algn="l" rtl="0">
              <a:spcBef>
                <a:spcPts val="30"/>
              </a:spcBef>
              <a:spcAft>
                <a:spcPts val="0"/>
              </a:spcAft>
              <a:buClr>
                <a:schemeClr val="dk1"/>
              </a:buClr>
              <a:buSzPts val="1350"/>
              <a:buFont typeface="Arial"/>
              <a:buNone/>
            </a:pPr>
            <a:endParaRPr sz="1350">
              <a:solidFill>
                <a:schemeClr val="dk1"/>
              </a:solidFill>
              <a:latin typeface="Times New Roman"/>
              <a:ea typeface="Times New Roman"/>
              <a:cs typeface="Times New Roman"/>
              <a:sym typeface="Times New Roman"/>
            </a:endParaRPr>
          </a:p>
          <a:p>
            <a:pPr marL="223838" marR="0" lvl="0" indent="-214313" algn="l" rtl="0">
              <a:spcBef>
                <a:spcPts val="0"/>
              </a:spcBef>
              <a:spcAft>
                <a:spcPts val="0"/>
              </a:spcAft>
              <a:buClr>
                <a:schemeClr val="dk1"/>
              </a:buClr>
              <a:buSzPts val="1500"/>
              <a:buFont typeface="Noto Sans Symbols"/>
              <a:buChar char="⮚"/>
            </a:pPr>
            <a:r>
              <a:rPr lang="en-US" sz="1500" b="1">
                <a:solidFill>
                  <a:schemeClr val="dk1"/>
                </a:solidFill>
                <a:latin typeface="Arial"/>
                <a:ea typeface="Arial"/>
                <a:cs typeface="Arial"/>
                <a:sym typeface="Arial"/>
              </a:rPr>
              <a:t>Review Questions:</a:t>
            </a:r>
            <a:endParaRPr sz="1500">
              <a:solidFill>
                <a:schemeClr val="dk1"/>
              </a:solidFill>
              <a:latin typeface="Arial"/>
              <a:ea typeface="Arial"/>
              <a:cs typeface="Arial"/>
              <a:sym typeface="Arial"/>
            </a:endParaRPr>
          </a:p>
          <a:p>
            <a:pPr marL="0" marR="0" lvl="0" indent="0" algn="l" rtl="0">
              <a:spcBef>
                <a:spcPts val="30"/>
              </a:spcBef>
              <a:spcAft>
                <a:spcPts val="0"/>
              </a:spcAft>
              <a:buNone/>
            </a:pPr>
            <a:endParaRPr sz="2325">
              <a:solidFill>
                <a:schemeClr val="dk1"/>
              </a:solidFill>
              <a:latin typeface="Times New Roman"/>
              <a:ea typeface="Times New Roman"/>
              <a:cs typeface="Times New Roman"/>
              <a:sym typeface="Times New Roman"/>
            </a:endParaRPr>
          </a:p>
          <a:p>
            <a:pPr marL="352425" marR="0" lvl="0" indent="-342900" algn="l" rtl="0">
              <a:spcBef>
                <a:spcPts val="4"/>
              </a:spcBef>
              <a:spcAft>
                <a:spcPts val="0"/>
              </a:spcAft>
              <a:buClr>
                <a:schemeClr val="dk1"/>
              </a:buClr>
              <a:buSzPts val="1350"/>
              <a:buFont typeface="Arial"/>
              <a:buAutoNum type="arabicPeriod"/>
            </a:pPr>
            <a:r>
              <a:rPr lang="en-US" sz="1350">
                <a:solidFill>
                  <a:schemeClr val="dk1"/>
                </a:solidFill>
                <a:latin typeface="Arial"/>
                <a:ea typeface="Arial"/>
                <a:cs typeface="Arial"/>
                <a:sym typeface="Arial"/>
              </a:rPr>
              <a:t>What is the only input combination that will produce a	HIGH at the output of a five-input AND gate?</a:t>
            </a:r>
            <a:endParaRPr sz="1350">
              <a:solidFill>
                <a:schemeClr val="dk1"/>
              </a:solidFill>
              <a:latin typeface="Arial"/>
              <a:ea typeface="Arial"/>
              <a:cs typeface="Arial"/>
              <a:sym typeface="Arial"/>
            </a:endParaRPr>
          </a:p>
          <a:p>
            <a:pPr marL="9525" marR="0" lvl="0" indent="0" algn="l" rtl="0">
              <a:spcBef>
                <a:spcPts val="4"/>
              </a:spcBef>
              <a:spcAft>
                <a:spcPts val="0"/>
              </a:spcAft>
              <a:buNone/>
            </a:pPr>
            <a:endParaRPr sz="1350">
              <a:solidFill>
                <a:schemeClr val="dk1"/>
              </a:solidFill>
              <a:latin typeface="Arial"/>
              <a:ea typeface="Arial"/>
              <a:cs typeface="Arial"/>
              <a:sym typeface="Arial"/>
            </a:endParaRPr>
          </a:p>
          <a:p>
            <a:pPr marL="9049" marR="3810" lvl="0" indent="0" algn="l" rtl="0">
              <a:spcBef>
                <a:spcPts val="1283"/>
              </a:spcBef>
              <a:spcAft>
                <a:spcPts val="0"/>
              </a:spcAft>
              <a:buNone/>
            </a:pPr>
            <a:r>
              <a:rPr lang="en-US" sz="1350">
                <a:solidFill>
                  <a:schemeClr val="dk1"/>
                </a:solidFill>
                <a:latin typeface="Arial"/>
                <a:ea typeface="Arial"/>
                <a:cs typeface="Arial"/>
                <a:sym typeface="Arial"/>
              </a:rPr>
              <a:t>2. What logic level should be applied to the second	input of a two-input AND gate if the logic signal at</a:t>
            </a:r>
            <a:endParaRPr sz="1350">
              <a:solidFill>
                <a:schemeClr val="dk1"/>
              </a:solidFill>
              <a:latin typeface="Arial"/>
              <a:ea typeface="Arial"/>
              <a:cs typeface="Arial"/>
              <a:sym typeface="Arial"/>
            </a:endParaRPr>
          </a:p>
          <a:p>
            <a:pPr marL="9049" marR="3810" lvl="0" indent="0" algn="l" rtl="0">
              <a:spcBef>
                <a:spcPts val="1283"/>
              </a:spcBef>
              <a:spcAft>
                <a:spcPts val="0"/>
              </a:spcAft>
              <a:buNone/>
            </a:pPr>
            <a:r>
              <a:rPr lang="en-US" sz="1350">
                <a:solidFill>
                  <a:schemeClr val="dk1"/>
                </a:solidFill>
                <a:latin typeface="Arial"/>
                <a:ea typeface="Arial"/>
                <a:cs typeface="Arial"/>
                <a:sym typeface="Arial"/>
              </a:rPr>
              <a:t>    the	first input is to be inhibited(prevented) from reaching	the output?</a:t>
            </a:r>
            <a:endParaRPr sz="1350">
              <a:solidFill>
                <a:schemeClr val="dk1"/>
              </a:solidFill>
              <a:latin typeface="Arial"/>
              <a:ea typeface="Arial"/>
              <a:cs typeface="Arial"/>
              <a:sym typeface="Arial"/>
            </a:endParaRPr>
          </a:p>
        </p:txBody>
      </p:sp>
      <p:sp>
        <p:nvSpPr>
          <p:cNvPr id="121" name="Google Shape;121;p8"/>
          <p:cNvSpPr txBox="1"/>
          <p:nvPr/>
        </p:nvSpPr>
        <p:spPr>
          <a:xfrm>
            <a:off x="5055107" y="4879551"/>
            <a:ext cx="3399473" cy="217367"/>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350">
                <a:solidFill>
                  <a:schemeClr val="dk1"/>
                </a:solidFill>
                <a:latin typeface="Arial"/>
                <a:ea typeface="Arial"/>
                <a:cs typeface="Arial"/>
                <a:sym typeface="Arial"/>
              </a:rPr>
              <a:t>from an OR gate output for the same input</a:t>
            </a:r>
            <a:endParaRPr sz="1350">
              <a:solidFill>
                <a:schemeClr val="dk1"/>
              </a:solidFill>
              <a:latin typeface="Arial"/>
              <a:ea typeface="Arial"/>
              <a:cs typeface="Arial"/>
              <a:sym typeface="Arial"/>
            </a:endParaRPr>
          </a:p>
        </p:txBody>
      </p:sp>
      <p:sp>
        <p:nvSpPr>
          <p:cNvPr id="122" name="Google Shape;122;p8"/>
          <p:cNvSpPr txBox="1"/>
          <p:nvPr/>
        </p:nvSpPr>
        <p:spPr>
          <a:xfrm>
            <a:off x="749188" y="4868269"/>
            <a:ext cx="7959802" cy="425116"/>
          </a:xfrm>
          <a:prstGeom prst="rect">
            <a:avLst/>
          </a:prstGeom>
          <a:noFill/>
          <a:ln>
            <a:noFill/>
          </a:ln>
        </p:spPr>
        <p:txBody>
          <a:bodyPr spcFirstLastPara="1" wrap="square" lIns="0" tIns="9525" rIns="0" bIns="0" anchor="t" anchorCtr="0">
            <a:spAutoFit/>
          </a:bodyPr>
          <a:lstStyle/>
          <a:p>
            <a:pPr marL="9049" marR="0" lvl="0" indent="0" algn="l" rtl="0">
              <a:spcBef>
                <a:spcPts val="0"/>
              </a:spcBef>
              <a:spcAft>
                <a:spcPts val="0"/>
              </a:spcAft>
              <a:buNone/>
            </a:pPr>
            <a:r>
              <a:rPr lang="en-US" sz="1350">
                <a:solidFill>
                  <a:schemeClr val="dk1"/>
                </a:solidFill>
                <a:latin typeface="Arial"/>
                <a:ea typeface="Arial"/>
                <a:cs typeface="Arial"/>
                <a:sym typeface="Arial"/>
              </a:rPr>
              <a:t>3. True or false: An AND gate output will always differ</a:t>
            </a:r>
            <a:endParaRPr sz="1350">
              <a:solidFill>
                <a:schemeClr val="dk1"/>
              </a:solidFill>
              <a:latin typeface="Arial"/>
              <a:ea typeface="Arial"/>
              <a:cs typeface="Arial"/>
              <a:sym typeface="Arial"/>
            </a:endParaRPr>
          </a:p>
          <a:p>
            <a:pPr marL="222884" marR="0" lvl="0" indent="0" algn="l" rtl="0">
              <a:spcBef>
                <a:spcPts val="0"/>
              </a:spcBef>
              <a:spcAft>
                <a:spcPts val="0"/>
              </a:spcAft>
              <a:buNone/>
            </a:pPr>
            <a:r>
              <a:rPr lang="en-US" sz="1350">
                <a:solidFill>
                  <a:schemeClr val="dk1"/>
                </a:solidFill>
                <a:latin typeface="Arial"/>
                <a:ea typeface="Arial"/>
                <a:cs typeface="Arial"/>
                <a:sym typeface="Arial"/>
              </a:rPr>
              <a:t>conditions.</a:t>
            </a:r>
            <a:endParaRPr sz="1350">
              <a:solidFill>
                <a:schemeClr val="dk1"/>
              </a:solidFill>
              <a:latin typeface="Arial"/>
              <a:ea typeface="Arial"/>
              <a:cs typeface="Arial"/>
              <a:sym typeface="Arial"/>
            </a:endParaRPr>
          </a:p>
        </p:txBody>
      </p:sp>
      <p:sp>
        <p:nvSpPr>
          <p:cNvPr id="123" name="Google Shape;12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24" name="Google Shape;12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p:nvPr/>
        </p:nvSpPr>
        <p:spPr>
          <a:xfrm>
            <a:off x="1014983" y="857250"/>
            <a:ext cx="73343" cy="5143500"/>
          </a:xfrm>
          <a:custGeom>
            <a:avLst/>
            <a:gdLst/>
            <a:ahLst/>
            <a:cxnLst/>
            <a:rect l="l" t="t" r="r" b="b"/>
            <a:pathLst>
              <a:path w="97790" h="6858000" extrusionOk="0">
                <a:moveTo>
                  <a:pt x="0" y="6858000"/>
                </a:moveTo>
                <a:lnTo>
                  <a:pt x="97536" y="6858000"/>
                </a:lnTo>
                <a:lnTo>
                  <a:pt x="97536" y="0"/>
                </a:lnTo>
                <a:lnTo>
                  <a:pt x="0" y="0"/>
                </a:lnTo>
                <a:lnTo>
                  <a:pt x="0" y="68580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9"/>
          <p:cNvSpPr/>
          <p:nvPr/>
        </p:nvSpPr>
        <p:spPr>
          <a:xfrm>
            <a:off x="2247138" y="986409"/>
            <a:ext cx="545210" cy="7589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9"/>
          <p:cNvSpPr txBox="1">
            <a:spLocks noGrp="1"/>
          </p:cNvSpPr>
          <p:nvPr>
            <p:ph type="title"/>
          </p:nvPr>
        </p:nvSpPr>
        <p:spPr>
          <a:xfrm>
            <a:off x="396143" y="214921"/>
            <a:ext cx="1383983" cy="471283"/>
          </a:xfrm>
          <a:prstGeom prst="rect">
            <a:avLst/>
          </a:prstGeom>
          <a:noFill/>
          <a:ln>
            <a:noFill/>
          </a:ln>
        </p:spPr>
        <p:txBody>
          <a:bodyPr spcFirstLastPara="1" wrap="square" lIns="0" tIns="9525" rIns="0" bIns="0" anchor="ctr" anchorCtr="0">
            <a:spAutoFit/>
          </a:bodyPr>
          <a:lstStyle/>
          <a:p>
            <a:pPr marL="9525" lvl="0" indent="0" algn="ctr" rtl="0">
              <a:spcBef>
                <a:spcPts val="0"/>
              </a:spcBef>
              <a:spcAft>
                <a:spcPts val="0"/>
              </a:spcAft>
              <a:buNone/>
            </a:pPr>
            <a:r>
              <a:rPr lang="en-US">
                <a:solidFill>
                  <a:srgbClr val="4A2103"/>
                </a:solidFill>
              </a:rPr>
              <a:t>OR Gate</a:t>
            </a:r>
            <a:endParaRPr/>
          </a:p>
        </p:txBody>
      </p:sp>
      <p:sp>
        <p:nvSpPr>
          <p:cNvPr id="132" name="Google Shape;132;p9"/>
          <p:cNvSpPr txBox="1"/>
          <p:nvPr/>
        </p:nvSpPr>
        <p:spPr>
          <a:xfrm>
            <a:off x="494130" y="996275"/>
            <a:ext cx="7461409" cy="680154"/>
          </a:xfrm>
          <a:prstGeom prst="rect">
            <a:avLst/>
          </a:prstGeom>
          <a:noFill/>
          <a:ln>
            <a:noFill/>
          </a:ln>
        </p:spPr>
        <p:txBody>
          <a:bodyPr spcFirstLastPara="1" wrap="square" lIns="0" tIns="114775" rIns="0" bIns="0" anchor="t" anchorCtr="0">
            <a:spAutoFit/>
          </a:bodyPr>
          <a:lstStyle/>
          <a:p>
            <a:pPr marL="266700" marR="0" lvl="0" indent="-257650" algn="l" rtl="0">
              <a:spcBef>
                <a:spcPts val="0"/>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OR gate can have two or more inputs and performs what is known as logical addition.</a:t>
            </a:r>
            <a:endParaRPr/>
          </a:p>
          <a:p>
            <a:pPr marL="224314" marR="0" lvl="0" indent="-215265" algn="l" rtl="0">
              <a:spcBef>
                <a:spcPts val="829"/>
              </a:spcBef>
              <a:spcAft>
                <a:spcPts val="0"/>
              </a:spcAft>
              <a:buClr>
                <a:schemeClr val="dk1"/>
              </a:buClr>
              <a:buSzPts val="1500"/>
              <a:buFont typeface="Noto Sans Symbols"/>
              <a:buChar char="⮚"/>
            </a:pPr>
            <a:r>
              <a:rPr lang="en-US" sz="1500">
                <a:solidFill>
                  <a:schemeClr val="dk1"/>
                </a:solidFill>
                <a:latin typeface="Arial"/>
                <a:ea typeface="Arial"/>
                <a:cs typeface="Arial"/>
                <a:sym typeface="Arial"/>
              </a:rPr>
              <a:t>The output of OR gate is Low when all inputs are low, else all outputs are high.</a:t>
            </a:r>
            <a:endParaRPr/>
          </a:p>
        </p:txBody>
      </p:sp>
      <p:sp>
        <p:nvSpPr>
          <p:cNvPr id="133" name="Google Shape;133;p9"/>
          <p:cNvSpPr/>
          <p:nvPr/>
        </p:nvSpPr>
        <p:spPr>
          <a:xfrm>
            <a:off x="495300" y="2076628"/>
            <a:ext cx="4629150" cy="221151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9"/>
          <p:cNvSpPr/>
          <p:nvPr/>
        </p:nvSpPr>
        <p:spPr>
          <a:xfrm>
            <a:off x="6172200" y="3283020"/>
            <a:ext cx="2343150" cy="1978819"/>
          </a:xfrm>
          <a:custGeom>
            <a:avLst/>
            <a:gdLst/>
            <a:ahLst/>
            <a:cxnLst/>
            <a:rect l="l" t="t" r="r" b="b"/>
            <a:pathLst>
              <a:path w="3124200" h="2638425" extrusionOk="0">
                <a:moveTo>
                  <a:pt x="0" y="2638425"/>
                </a:moveTo>
                <a:lnTo>
                  <a:pt x="3124200" y="2638425"/>
                </a:lnTo>
                <a:lnTo>
                  <a:pt x="3124200" y="0"/>
                </a:lnTo>
                <a:lnTo>
                  <a:pt x="0" y="0"/>
                </a:lnTo>
                <a:lnTo>
                  <a:pt x="0" y="263842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9"/>
          <p:cNvSpPr txBox="1"/>
          <p:nvPr/>
        </p:nvSpPr>
        <p:spPr>
          <a:xfrm>
            <a:off x="6057900" y="2132032"/>
            <a:ext cx="2343150" cy="347692"/>
          </a:xfrm>
          <a:prstGeom prst="rect">
            <a:avLst/>
          </a:prstGeom>
          <a:noFill/>
          <a:ln w="25400" cap="flat" cmpd="sng">
            <a:solidFill>
              <a:srgbClr val="000000"/>
            </a:solidFill>
            <a:prstDash val="solid"/>
            <a:round/>
            <a:headEnd type="none" w="sm" len="sm"/>
            <a:tailEnd type="none" w="sm" len="sm"/>
          </a:ln>
        </p:spPr>
        <p:txBody>
          <a:bodyPr spcFirstLastPara="1" wrap="square" lIns="0" tIns="1425" rIns="0" bIns="0" anchor="t" anchorCtr="0">
            <a:spAutoFit/>
          </a:bodyPr>
          <a:lstStyle/>
          <a:p>
            <a:pPr marL="0" marR="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634841" marR="0" lvl="0" indent="0" algn="l" rtl="0">
              <a:spcBef>
                <a:spcPts val="0"/>
              </a:spcBef>
              <a:spcAft>
                <a:spcPts val="0"/>
              </a:spcAft>
              <a:buNone/>
            </a:pPr>
            <a:r>
              <a:rPr lang="en-US" sz="1050" b="1">
                <a:solidFill>
                  <a:schemeClr val="dk1"/>
                </a:solidFill>
                <a:latin typeface="Times New Roman"/>
                <a:ea typeface="Times New Roman"/>
                <a:cs typeface="Times New Roman"/>
                <a:sym typeface="Times New Roman"/>
              </a:rPr>
              <a:t>Timing Diagram</a:t>
            </a:r>
            <a:endParaRPr sz="1050">
              <a:solidFill>
                <a:schemeClr val="dk1"/>
              </a:solidFill>
              <a:latin typeface="Times New Roman"/>
              <a:ea typeface="Times New Roman"/>
              <a:cs typeface="Times New Roman"/>
              <a:sym typeface="Times New Roman"/>
            </a:endParaRPr>
          </a:p>
        </p:txBody>
      </p:sp>
      <p:sp>
        <p:nvSpPr>
          <p:cNvPr id="136" name="Google Shape;136;p9"/>
          <p:cNvSpPr/>
          <p:nvPr/>
        </p:nvSpPr>
        <p:spPr>
          <a:xfrm>
            <a:off x="6144208" y="2782217"/>
            <a:ext cx="2057400" cy="133531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37" name="Google Shape;137;p9" descr="See the source image"/>
          <p:cNvPicPr preferRelativeResize="0"/>
          <p:nvPr/>
        </p:nvPicPr>
        <p:blipFill rotWithShape="1">
          <a:blip r:embed="rId6">
            <a:alphaModFix/>
          </a:blip>
          <a:srcRect/>
          <a:stretch/>
        </p:blipFill>
        <p:spPr>
          <a:xfrm>
            <a:off x="1219200" y="4451350"/>
            <a:ext cx="2857500" cy="1905000"/>
          </a:xfrm>
          <a:prstGeom prst="rect">
            <a:avLst/>
          </a:prstGeom>
          <a:noFill/>
          <a:ln>
            <a:noFill/>
          </a:ln>
        </p:spPr>
      </p:pic>
      <p:sp>
        <p:nvSpPr>
          <p:cNvPr id="138" name="Google Shape;138;p9">
            <a:hlinkClick r:id="rId7" action="ppaction://hlinksldjump"/>
          </p:cNvPr>
          <p:cNvSpPr/>
          <p:nvPr/>
        </p:nvSpPr>
        <p:spPr>
          <a:xfrm>
            <a:off x="7472933" y="5784323"/>
            <a:ext cx="1042417" cy="451525"/>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RTL </a:t>
            </a:r>
            <a:endParaRPr sz="1800">
              <a:solidFill>
                <a:schemeClr val="lt1"/>
              </a:solidFill>
              <a:latin typeface="Arial"/>
              <a:ea typeface="Arial"/>
              <a:cs typeface="Arial"/>
              <a:sym typeface="Arial"/>
            </a:endParaRPr>
          </a:p>
        </p:txBody>
      </p:sp>
      <p:sp>
        <p:nvSpPr>
          <p:cNvPr id="139" name="Google Shape;13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Basics of Electronics Engineering (EC-101)          Presented By: Bhanu Sharma             </a:t>
            </a:r>
            <a:endParaRPr/>
          </a:p>
        </p:txBody>
      </p:sp>
      <p:sp>
        <p:nvSpPr>
          <p:cNvPr id="140" name="Google Shape;14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3313</Words>
  <Application>Microsoft Office PowerPoint</Application>
  <PresentationFormat>On-screen Show (4:3)</PresentationFormat>
  <Paragraphs>545</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Times New Roman</vt:lpstr>
      <vt:lpstr>Arial</vt:lpstr>
      <vt:lpstr>Trebuchet MS</vt:lpstr>
      <vt:lpstr>Gill Sans</vt:lpstr>
      <vt:lpstr>verdana</vt:lpstr>
      <vt:lpstr>Calibri</vt:lpstr>
      <vt:lpstr>Noto Sans Symbols</vt:lpstr>
      <vt:lpstr>Office Theme</vt:lpstr>
      <vt:lpstr>PowerPoint Presentation</vt:lpstr>
      <vt:lpstr>Content</vt:lpstr>
      <vt:lpstr>Logic Gates</vt:lpstr>
      <vt:lpstr>Contd…</vt:lpstr>
      <vt:lpstr>Contd…</vt:lpstr>
      <vt:lpstr>AND Gate</vt:lpstr>
      <vt:lpstr>AND Gate</vt:lpstr>
      <vt:lpstr>Summary of the AND Operation</vt:lpstr>
      <vt:lpstr>OR Gate</vt:lpstr>
      <vt:lpstr>Summary of OR Operation</vt:lpstr>
      <vt:lpstr>Not Gate (Inverter)</vt:lpstr>
      <vt:lpstr>NAND Gate</vt:lpstr>
      <vt:lpstr>NOR Gate</vt:lpstr>
      <vt:lpstr>Exclusive- OR Gate</vt:lpstr>
      <vt:lpstr>Exclusive-NOR Gate</vt:lpstr>
      <vt:lpstr>PowerPoint Presentation</vt:lpstr>
      <vt:lpstr>Time to Quiz?</vt:lpstr>
      <vt:lpstr> Boolean Algebra </vt:lpstr>
      <vt:lpstr>Boolean Algebra</vt:lpstr>
      <vt:lpstr>PowerPoint Presentation</vt:lpstr>
      <vt:lpstr>Examples of Boolean algebra simplifications using logic gates </vt:lpstr>
      <vt:lpstr>Laws of Boolean algebra </vt:lpstr>
      <vt:lpstr>Laws of Boolean algebra</vt:lpstr>
      <vt:lpstr> De-Morgan's Theorem </vt:lpstr>
      <vt:lpstr>Rules of De-Morgan’s Theorem</vt:lpstr>
      <vt:lpstr>De-Morgan's First Theorem </vt:lpstr>
      <vt:lpstr>De-Morgan's Second Theorem </vt:lpstr>
      <vt:lpstr>Examples</vt:lpstr>
      <vt:lpstr>PowerPoint Presentation</vt:lpstr>
      <vt:lpstr>AND gate using NAND gate</vt:lpstr>
      <vt:lpstr>NAND Gate as an OR Gate</vt:lpstr>
      <vt:lpstr>NAND Gate as a NOT Gate</vt:lpstr>
      <vt:lpstr>NAND Gate as a NOR Gate</vt:lpstr>
      <vt:lpstr>NAND Gate as an Ex-OR Gate</vt:lpstr>
      <vt:lpstr>NAND Gate as an Ex-NOR Gate</vt:lpstr>
      <vt:lpstr>NAND Gate as Universal Gate</vt:lpstr>
      <vt:lpstr>PowerPoint Presentation</vt:lpstr>
      <vt:lpstr>NOR Gate as an AND Gate</vt:lpstr>
      <vt:lpstr>NOR Gate as an OR Gate</vt:lpstr>
      <vt:lpstr>NOR Gate as a NOT Gate</vt:lpstr>
      <vt:lpstr>NOR Gate as a NAND Gate</vt:lpstr>
      <vt:lpstr>NOR Gate as an Ex-OR Gate</vt:lpstr>
      <vt:lpstr>NOR Gate as an Ex-NOR Gate</vt:lpstr>
      <vt:lpstr>NOR GATE AS UNIVERSAL GATE</vt:lpstr>
      <vt:lpstr>Describing Logic Circuits Algebraically</vt:lpstr>
      <vt:lpstr>Activity </vt:lpstr>
      <vt:lpstr>PowerPoint Presentation</vt:lpstr>
      <vt:lpstr>Applications of Logic Gates</vt:lpstr>
      <vt:lpstr>Useful Links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Aman</cp:lastModifiedBy>
  <cp:revision>1</cp:revision>
  <dcterms:created xsi:type="dcterms:W3CDTF">2010-04-09T07:36:15Z</dcterms:created>
  <dcterms:modified xsi:type="dcterms:W3CDTF">2022-04-12T05:58:42Z</dcterms:modified>
</cp:coreProperties>
</file>